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304" r:id="rId2"/>
    <p:sldId id="356" r:id="rId3"/>
    <p:sldId id="318" r:id="rId4"/>
    <p:sldId id="312" r:id="rId5"/>
    <p:sldId id="334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2" r:id="rId19"/>
    <p:sldId id="354" r:id="rId20"/>
    <p:sldId id="335" r:id="rId21"/>
    <p:sldId id="313" r:id="rId22"/>
    <p:sldId id="321" r:id="rId23"/>
    <p:sldId id="322" r:id="rId24"/>
    <p:sldId id="320" r:id="rId25"/>
    <p:sldId id="323" r:id="rId26"/>
    <p:sldId id="324" r:id="rId27"/>
    <p:sldId id="325" r:id="rId28"/>
    <p:sldId id="326" r:id="rId29"/>
    <p:sldId id="327" r:id="rId30"/>
    <p:sldId id="319" r:id="rId31"/>
    <p:sldId id="328" r:id="rId32"/>
    <p:sldId id="329" r:id="rId33"/>
    <p:sldId id="330" r:id="rId34"/>
    <p:sldId id="331" r:id="rId35"/>
    <p:sldId id="315" r:id="rId36"/>
    <p:sldId id="333" r:id="rId37"/>
    <p:sldId id="355" r:id="rId38"/>
    <p:sldId id="353" r:id="rId39"/>
    <p:sldId id="357" r:id="rId40"/>
    <p:sldId id="360" r:id="rId41"/>
    <p:sldId id="361" r:id="rId42"/>
    <p:sldId id="362" r:id="rId43"/>
    <p:sldId id="363" r:id="rId44"/>
    <p:sldId id="359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11" r:id="rId5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423F1-53A3-E54C-B986-C352B50A5F28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337BCA-72AA-6743-878E-1E074E3C5F66}">
      <dgm:prSet phldrT="[Text]"/>
      <dgm:spPr>
        <a:xfrm>
          <a:off x="2693702" y="2700159"/>
          <a:ext cx="1866833" cy="1866833"/>
        </a:xfrm>
        <a:prstGeom prst="ellipse">
          <a:avLst/>
        </a:prstGeom>
        <a:gradFill rotWithShape="0">
          <a:gsLst>
            <a:gs pos="0">
              <a:srgbClr val="3891A7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3891A7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3891A7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3891A7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3891A7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3891A7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Magasabb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szintű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</a:t>
          </a:r>
          <a:r>
            <a:rPr lang="hu-HU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-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védelem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245DCFE4-7030-C744-8EC2-B8939E5062FA}" type="parTrans" cxnId="{462B28D8-7BD9-9F42-AD7C-45635107A546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EC990AAE-548F-704B-B752-B1F2638AA185}" type="sibTrans" cxnId="{462B28D8-7BD9-9F42-AD7C-45635107A546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C771D32-E96F-3546-9EF6-F69AE105D269}">
      <dgm:prSet phldrT="[Text]"/>
      <dgm:spPr>
        <a:xfrm>
          <a:off x="555" y="2924179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hu-HU" i="1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Elavult ivóvíz-felügyelet helyett</a:t>
          </a:r>
        </a:p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Integrált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kockázatalapú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megközelítés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9C97FE2A-E101-CF4A-AC18-BAE66CBBCF72}" type="parTrans" cxnId="{5CB27199-9896-A54A-934A-E7BB15E462F7}">
      <dgm:prSet/>
      <dgm:spPr>
        <a:xfrm rot="10800000">
          <a:off x="887301" y="3367552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4177CC5-99A8-E549-9197-F244708F536C}" type="sibTrans" cxnId="{5CB27199-9896-A54A-934A-E7BB15E462F7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39B6623-7826-9F43-9161-8E61C975B481}">
      <dgm:prSet phldrT="[Text]"/>
      <dgm:spPr>
        <a:xfrm>
          <a:off x="803029" y="986834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Korszerű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paraméterlista</a:t>
          </a:r>
          <a:endParaRPr lang="hu-HU" dirty="0" smtClean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>
          <a:r>
            <a:rPr lang="hu-HU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(WHO)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FCAA44EA-086B-7F45-BDFB-D4274B845989}" type="parTrans" cxnId="{205CF9BB-8C59-1845-9361-82B2885AB0B2}">
      <dgm:prSet/>
      <dgm:spPr>
        <a:xfrm rot="13500000">
          <a:off x="1439783" y="2033741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20D67DF3-F7C7-F240-A968-2D2EBE52E862}" type="sibTrans" cxnId="{205CF9BB-8C59-1845-9361-82B2885AB0B2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5D95FF30-139B-CA4E-B037-8B27441A6746}">
      <dgm:prSet phldrT="[Text]"/>
      <dgm:spPr>
        <a:xfrm>
          <a:off x="2740373" y="184360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Egységes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engedélyezési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eljárás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a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vízzel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érintekező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anyagokra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D4986172-068C-4A4C-8671-21070D14C6FE}" type="parTrans" cxnId="{67C6FC6F-AD4F-7B48-B213-72224B6E46AB}">
      <dgm:prSet/>
      <dgm:spPr>
        <a:xfrm rot="16200000">
          <a:off x="2773594" y="1481258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EA4D6DA-E15C-484C-9090-352D4B607729}" type="sibTrans" cxnId="{67C6FC6F-AD4F-7B48-B213-72224B6E46AB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6E9AAD2-CB9E-DC44-B3EE-F181BE0436DE}">
      <dgm:prSet phldrT="[Text]"/>
      <dgm:spPr>
        <a:xfrm>
          <a:off x="4677717" y="986834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Egészséges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ivóvízhez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való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hozzájutás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javítása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B14ACD21-13BF-294D-B9E9-EA549DA91B95}" type="parTrans" cxnId="{2E277E5F-73B1-2045-8CE7-D771C0B7FF84}">
      <dgm:prSet/>
      <dgm:spPr>
        <a:xfrm rot="18900000">
          <a:off x="4107405" y="2033741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84C51E92-2053-C94F-93EC-DEAC08742319}" type="sibTrans" cxnId="{2E277E5F-73B1-2045-8CE7-D771C0B7FF84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15094C90-D07B-5847-8A8F-258FDFC43141}">
      <dgm:prSet phldrT="[Text]"/>
      <dgm:spPr>
        <a:xfrm>
          <a:off x="5480192" y="2924179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hu-HU" i="1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Az ivóvízbe vetett bizalom növelése érdekében</a:t>
          </a:r>
        </a:p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Átláthatóság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lakossági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tájékoztatás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növelése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7B94755F-CE75-3A43-94AC-D24F9436BFDA}" type="parTrans" cxnId="{5ECEB149-07B0-694A-A958-929E21AA4F73}">
      <dgm:prSet/>
      <dgm:spPr>
        <a:xfrm>
          <a:off x="4659888" y="3367552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392324D2-5CCB-CC48-B3BB-E03C0B6EDDD3}" type="sibTrans" cxnId="{5ECEB149-07B0-694A-A958-929E21AA4F7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12E51AA5-E6C0-FE45-B0E1-3B8C0B525E0C}" type="pres">
      <dgm:prSet presAssocID="{69A423F1-53A3-E54C-B986-C352B50A5F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160213-1369-6B4D-820D-86A106C175C8}" type="pres">
      <dgm:prSet presAssocID="{3D337BCA-72AA-6743-878E-1E074E3C5F66}" presName="centerShape" presStyleLbl="node0" presStyleIdx="0" presStyleCnt="1"/>
      <dgm:spPr/>
      <dgm:t>
        <a:bodyPr/>
        <a:lstStyle/>
        <a:p>
          <a:endParaRPr lang="en-US"/>
        </a:p>
      </dgm:t>
    </dgm:pt>
    <dgm:pt modelId="{327E763A-D072-7A45-ADE2-172351441937}" type="pres">
      <dgm:prSet presAssocID="{9C97FE2A-E101-CF4A-AC18-BAE66CBBCF72}" presName="parTrans" presStyleLbl="bgSibTrans2D1" presStyleIdx="0" presStyleCnt="5" custLinFactNeighborX="3231" custLinFactNeighborY="-1611"/>
      <dgm:spPr/>
      <dgm:t>
        <a:bodyPr/>
        <a:lstStyle/>
        <a:p>
          <a:endParaRPr lang="hu-HU"/>
        </a:p>
      </dgm:t>
    </dgm:pt>
    <dgm:pt modelId="{30358299-8073-0443-B7EC-35E2047EC428}" type="pres">
      <dgm:prSet presAssocID="{DC771D32-E96F-3546-9EF6-F69AE105D269}" presName="node" presStyleLbl="node1" presStyleIdx="0" presStyleCnt="5" custScaleX="95650" custScaleY="117819" custRadScaleRad="98090" custRadScaleInc="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5BA8-9020-204A-A468-A39B8312D54A}" type="pres">
      <dgm:prSet presAssocID="{FCAA44EA-086B-7F45-BDFB-D4274B845989}" presName="parTrans" presStyleLbl="bgSibTrans2D1" presStyleIdx="1" presStyleCnt="5"/>
      <dgm:spPr/>
      <dgm:t>
        <a:bodyPr/>
        <a:lstStyle/>
        <a:p>
          <a:endParaRPr lang="hu-HU"/>
        </a:p>
      </dgm:t>
    </dgm:pt>
    <dgm:pt modelId="{4DE9BC84-C9E8-C845-A7DA-0E3B34E54220}" type="pres">
      <dgm:prSet presAssocID="{A39B6623-7826-9F43-9161-8E61C975B4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E4605-B16F-D14B-875B-66934FDAB1B8}" type="pres">
      <dgm:prSet presAssocID="{D4986172-068C-4A4C-8671-21070D14C6FE}" presName="parTrans" presStyleLbl="bgSibTrans2D1" presStyleIdx="2" presStyleCnt="5"/>
      <dgm:spPr/>
      <dgm:t>
        <a:bodyPr/>
        <a:lstStyle/>
        <a:p>
          <a:endParaRPr lang="hu-HU"/>
        </a:p>
      </dgm:t>
    </dgm:pt>
    <dgm:pt modelId="{7928C16B-C798-E249-A75F-F5FE100A41C5}" type="pres">
      <dgm:prSet presAssocID="{5D95FF30-139B-CA4E-B037-8B27441A67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25AE-F8A3-FE43-A305-0F0C83F0AA2C}" type="pres">
      <dgm:prSet presAssocID="{B14ACD21-13BF-294D-B9E9-EA549DA91B95}" presName="parTrans" presStyleLbl="bgSibTrans2D1" presStyleIdx="3" presStyleCnt="5"/>
      <dgm:spPr/>
      <dgm:t>
        <a:bodyPr/>
        <a:lstStyle/>
        <a:p>
          <a:endParaRPr lang="hu-HU"/>
        </a:p>
      </dgm:t>
    </dgm:pt>
    <dgm:pt modelId="{A31F29F8-BF9C-6E48-AF54-372D6607F905}" type="pres">
      <dgm:prSet presAssocID="{D6E9AAD2-CB9E-DC44-B3EE-F181BE0436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55B3-347F-3644-9192-68DEDFB8CF09}" type="pres">
      <dgm:prSet presAssocID="{7B94755F-CE75-3A43-94AC-D24F9436BFDA}" presName="parTrans" presStyleLbl="bgSibTrans2D1" presStyleIdx="4" presStyleCnt="5"/>
      <dgm:spPr/>
      <dgm:t>
        <a:bodyPr/>
        <a:lstStyle/>
        <a:p>
          <a:endParaRPr lang="hu-HU"/>
        </a:p>
      </dgm:t>
    </dgm:pt>
    <dgm:pt modelId="{ABF3E03E-B51F-4A42-8ECB-D5118D69A329}" type="pres">
      <dgm:prSet presAssocID="{15094C90-D07B-5847-8A8F-258FDFC43141}" presName="node" presStyleLbl="node1" presStyleIdx="4" presStyleCnt="5" custScaleX="99001" custScaleY="138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094EE-118D-4F84-9E55-B605EAA394C2}" type="presOf" srcId="{FCAA44EA-086B-7F45-BDFB-D4274B845989}" destId="{74FC5BA8-9020-204A-A468-A39B8312D54A}" srcOrd="0" destOrd="0" presId="urn:microsoft.com/office/officeart/2005/8/layout/radial4"/>
    <dgm:cxn modelId="{D628F441-FB55-4EE7-981A-FFA8AC927FFE}" type="presOf" srcId="{5D95FF30-139B-CA4E-B037-8B27441A6746}" destId="{7928C16B-C798-E249-A75F-F5FE100A41C5}" srcOrd="0" destOrd="0" presId="urn:microsoft.com/office/officeart/2005/8/layout/radial4"/>
    <dgm:cxn modelId="{67C6FC6F-AD4F-7B48-B213-72224B6E46AB}" srcId="{3D337BCA-72AA-6743-878E-1E074E3C5F66}" destId="{5D95FF30-139B-CA4E-B037-8B27441A6746}" srcOrd="2" destOrd="0" parTransId="{D4986172-068C-4A4C-8671-21070D14C6FE}" sibTransId="{AEA4D6DA-E15C-484C-9090-352D4B607729}"/>
    <dgm:cxn modelId="{5ECEB149-07B0-694A-A958-929E21AA4F73}" srcId="{3D337BCA-72AA-6743-878E-1E074E3C5F66}" destId="{15094C90-D07B-5847-8A8F-258FDFC43141}" srcOrd="4" destOrd="0" parTransId="{7B94755F-CE75-3A43-94AC-D24F9436BFDA}" sibTransId="{392324D2-5CCB-CC48-B3BB-E03C0B6EDDD3}"/>
    <dgm:cxn modelId="{462B28D8-7BD9-9F42-AD7C-45635107A546}" srcId="{69A423F1-53A3-E54C-B986-C352B50A5F28}" destId="{3D337BCA-72AA-6743-878E-1E074E3C5F66}" srcOrd="0" destOrd="0" parTransId="{245DCFE4-7030-C744-8EC2-B8939E5062FA}" sibTransId="{EC990AAE-548F-704B-B752-B1F2638AA185}"/>
    <dgm:cxn modelId="{CDC952C1-3C66-493D-9FBE-77CAC09C5909}" type="presOf" srcId="{69A423F1-53A3-E54C-B986-C352B50A5F28}" destId="{12E51AA5-E6C0-FE45-B0E1-3B8C0B525E0C}" srcOrd="0" destOrd="0" presId="urn:microsoft.com/office/officeart/2005/8/layout/radial4"/>
    <dgm:cxn modelId="{433485D9-B082-433C-B0EC-AED8C8F87F34}" type="presOf" srcId="{B14ACD21-13BF-294D-B9E9-EA549DA91B95}" destId="{3C8E25AE-F8A3-FE43-A305-0F0C83F0AA2C}" srcOrd="0" destOrd="0" presId="urn:microsoft.com/office/officeart/2005/8/layout/radial4"/>
    <dgm:cxn modelId="{1F87E101-15CA-4BD2-9490-DB4713832A50}" type="presOf" srcId="{D4986172-068C-4A4C-8671-21070D14C6FE}" destId="{283E4605-B16F-D14B-875B-66934FDAB1B8}" srcOrd="0" destOrd="0" presId="urn:microsoft.com/office/officeart/2005/8/layout/radial4"/>
    <dgm:cxn modelId="{205CF9BB-8C59-1845-9361-82B2885AB0B2}" srcId="{3D337BCA-72AA-6743-878E-1E074E3C5F66}" destId="{A39B6623-7826-9F43-9161-8E61C975B481}" srcOrd="1" destOrd="0" parTransId="{FCAA44EA-086B-7F45-BDFB-D4274B845989}" sibTransId="{20D67DF3-F7C7-F240-A968-2D2EBE52E862}"/>
    <dgm:cxn modelId="{2E277E5F-73B1-2045-8CE7-D771C0B7FF84}" srcId="{3D337BCA-72AA-6743-878E-1E074E3C5F66}" destId="{D6E9AAD2-CB9E-DC44-B3EE-F181BE0436DE}" srcOrd="3" destOrd="0" parTransId="{B14ACD21-13BF-294D-B9E9-EA549DA91B95}" sibTransId="{84C51E92-2053-C94F-93EC-DEAC08742319}"/>
    <dgm:cxn modelId="{FE3F052E-1E9F-425B-AFF5-B4D0A6C8794D}" type="presOf" srcId="{15094C90-D07B-5847-8A8F-258FDFC43141}" destId="{ABF3E03E-B51F-4A42-8ECB-D5118D69A329}" srcOrd="0" destOrd="0" presId="urn:microsoft.com/office/officeart/2005/8/layout/radial4"/>
    <dgm:cxn modelId="{989E10CE-9941-43C2-8B2C-00C9E2C4060E}" type="presOf" srcId="{3D337BCA-72AA-6743-878E-1E074E3C5F66}" destId="{DE160213-1369-6B4D-820D-86A106C175C8}" srcOrd="0" destOrd="0" presId="urn:microsoft.com/office/officeart/2005/8/layout/radial4"/>
    <dgm:cxn modelId="{FF689AC2-F5A0-408A-85E4-38DEA1FFD124}" type="presOf" srcId="{9C97FE2A-E101-CF4A-AC18-BAE66CBBCF72}" destId="{327E763A-D072-7A45-ADE2-172351441937}" srcOrd="0" destOrd="0" presId="urn:microsoft.com/office/officeart/2005/8/layout/radial4"/>
    <dgm:cxn modelId="{5D1B8E57-DAB7-4D9B-BA85-C3BC145A37CB}" type="presOf" srcId="{7B94755F-CE75-3A43-94AC-D24F9436BFDA}" destId="{0FFA55B3-347F-3644-9192-68DEDFB8CF09}" srcOrd="0" destOrd="0" presId="urn:microsoft.com/office/officeart/2005/8/layout/radial4"/>
    <dgm:cxn modelId="{C4F2CF35-F655-412F-8D39-7110EF96319B}" type="presOf" srcId="{D6E9AAD2-CB9E-DC44-B3EE-F181BE0436DE}" destId="{A31F29F8-BF9C-6E48-AF54-372D6607F905}" srcOrd="0" destOrd="0" presId="urn:microsoft.com/office/officeart/2005/8/layout/radial4"/>
    <dgm:cxn modelId="{26AD6DCB-98E2-484C-9AFD-BB9170D53D5E}" type="presOf" srcId="{A39B6623-7826-9F43-9161-8E61C975B481}" destId="{4DE9BC84-C9E8-C845-A7DA-0E3B34E54220}" srcOrd="0" destOrd="0" presId="urn:microsoft.com/office/officeart/2005/8/layout/radial4"/>
    <dgm:cxn modelId="{86E4FBB0-B9EC-473D-8D3E-F4DF8AC9AB9F}" type="presOf" srcId="{DC771D32-E96F-3546-9EF6-F69AE105D269}" destId="{30358299-8073-0443-B7EC-35E2047EC428}" srcOrd="0" destOrd="0" presId="urn:microsoft.com/office/officeart/2005/8/layout/radial4"/>
    <dgm:cxn modelId="{5CB27199-9896-A54A-934A-E7BB15E462F7}" srcId="{3D337BCA-72AA-6743-878E-1E074E3C5F66}" destId="{DC771D32-E96F-3546-9EF6-F69AE105D269}" srcOrd="0" destOrd="0" parTransId="{9C97FE2A-E101-CF4A-AC18-BAE66CBBCF72}" sibTransId="{A4177CC5-99A8-E549-9197-F244708F536C}"/>
    <dgm:cxn modelId="{5E5AA6E6-94F7-4346-902D-D5BBA9DB4BEB}" type="presParOf" srcId="{12E51AA5-E6C0-FE45-B0E1-3B8C0B525E0C}" destId="{DE160213-1369-6B4D-820D-86A106C175C8}" srcOrd="0" destOrd="0" presId="urn:microsoft.com/office/officeart/2005/8/layout/radial4"/>
    <dgm:cxn modelId="{8D3FE590-D707-4DE4-8FEE-FC39D5AC7BA4}" type="presParOf" srcId="{12E51AA5-E6C0-FE45-B0E1-3B8C0B525E0C}" destId="{327E763A-D072-7A45-ADE2-172351441937}" srcOrd="1" destOrd="0" presId="urn:microsoft.com/office/officeart/2005/8/layout/radial4"/>
    <dgm:cxn modelId="{78610B39-70FA-41FE-9CFF-242B667CD854}" type="presParOf" srcId="{12E51AA5-E6C0-FE45-B0E1-3B8C0B525E0C}" destId="{30358299-8073-0443-B7EC-35E2047EC428}" srcOrd="2" destOrd="0" presId="urn:microsoft.com/office/officeart/2005/8/layout/radial4"/>
    <dgm:cxn modelId="{57CECD66-AD1C-4F54-B4E5-C4C51BBA8EF2}" type="presParOf" srcId="{12E51AA5-E6C0-FE45-B0E1-3B8C0B525E0C}" destId="{74FC5BA8-9020-204A-A468-A39B8312D54A}" srcOrd="3" destOrd="0" presId="urn:microsoft.com/office/officeart/2005/8/layout/radial4"/>
    <dgm:cxn modelId="{301BCDD8-D0BD-49EC-81E9-ABF24C28E6B2}" type="presParOf" srcId="{12E51AA5-E6C0-FE45-B0E1-3B8C0B525E0C}" destId="{4DE9BC84-C9E8-C845-A7DA-0E3B34E54220}" srcOrd="4" destOrd="0" presId="urn:microsoft.com/office/officeart/2005/8/layout/radial4"/>
    <dgm:cxn modelId="{BEA85417-D174-458E-B90C-3F5C1A7F7656}" type="presParOf" srcId="{12E51AA5-E6C0-FE45-B0E1-3B8C0B525E0C}" destId="{283E4605-B16F-D14B-875B-66934FDAB1B8}" srcOrd="5" destOrd="0" presId="urn:microsoft.com/office/officeart/2005/8/layout/radial4"/>
    <dgm:cxn modelId="{B8DD034B-579B-4B2F-BD22-C946389A86B3}" type="presParOf" srcId="{12E51AA5-E6C0-FE45-B0E1-3B8C0B525E0C}" destId="{7928C16B-C798-E249-A75F-F5FE100A41C5}" srcOrd="6" destOrd="0" presId="urn:microsoft.com/office/officeart/2005/8/layout/radial4"/>
    <dgm:cxn modelId="{B366B7BF-17DE-481B-89E1-64AF27F74E9A}" type="presParOf" srcId="{12E51AA5-E6C0-FE45-B0E1-3B8C0B525E0C}" destId="{3C8E25AE-F8A3-FE43-A305-0F0C83F0AA2C}" srcOrd="7" destOrd="0" presId="urn:microsoft.com/office/officeart/2005/8/layout/radial4"/>
    <dgm:cxn modelId="{1AFF6CF5-AD4E-4427-82D2-81F6D2C4E59E}" type="presParOf" srcId="{12E51AA5-E6C0-FE45-B0E1-3B8C0B525E0C}" destId="{A31F29F8-BF9C-6E48-AF54-372D6607F905}" srcOrd="8" destOrd="0" presId="urn:microsoft.com/office/officeart/2005/8/layout/radial4"/>
    <dgm:cxn modelId="{2AABAEC8-EB57-4774-9C65-8DB50962F349}" type="presParOf" srcId="{12E51AA5-E6C0-FE45-B0E1-3B8C0B525E0C}" destId="{0FFA55B3-347F-3644-9192-68DEDFB8CF09}" srcOrd="9" destOrd="0" presId="urn:microsoft.com/office/officeart/2005/8/layout/radial4"/>
    <dgm:cxn modelId="{CB2A175D-7B78-45A1-B35A-83AD59CE9976}" type="presParOf" srcId="{12E51AA5-E6C0-FE45-B0E1-3B8C0B525E0C}" destId="{ABF3E03E-B51F-4A42-8ECB-D5118D69A32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423F1-53A3-E54C-B986-C352B50A5F28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337BCA-72AA-6743-878E-1E074E3C5F66}">
      <dgm:prSet phldrT="[Text]"/>
      <dgm:spPr>
        <a:xfrm>
          <a:off x="2693702" y="2700159"/>
          <a:ext cx="1866833" cy="1866833"/>
        </a:xfrm>
        <a:prstGeom prst="ellipse">
          <a:avLst/>
        </a:prstGeom>
        <a:gradFill rotWithShape="0">
          <a:gsLst>
            <a:gs pos="0">
              <a:srgbClr val="3891A7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3891A7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3891A7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3891A7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3891A7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3891A7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Magasabb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szintű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</a:t>
          </a:r>
          <a:r>
            <a:rPr lang="hu-HU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-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védelem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245DCFE4-7030-C744-8EC2-B8939E5062FA}" type="parTrans" cxnId="{462B28D8-7BD9-9F42-AD7C-45635107A546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EC990AAE-548F-704B-B752-B1F2638AA185}" type="sibTrans" cxnId="{462B28D8-7BD9-9F42-AD7C-45635107A546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C771D32-E96F-3546-9EF6-F69AE105D269}">
      <dgm:prSet phldrT="[Text]"/>
      <dgm:spPr>
        <a:xfrm>
          <a:off x="555" y="2924179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hu-HU" i="1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Elavult ivóvíz-felügyelet helyett</a:t>
          </a:r>
        </a:p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Integrált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kockázatalapú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megközelítés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9C97FE2A-E101-CF4A-AC18-BAE66CBBCF72}" type="parTrans" cxnId="{5CB27199-9896-A54A-934A-E7BB15E462F7}">
      <dgm:prSet/>
      <dgm:spPr>
        <a:xfrm rot="10800000">
          <a:off x="887301" y="3367552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4177CC5-99A8-E549-9197-F244708F536C}" type="sibTrans" cxnId="{5CB27199-9896-A54A-934A-E7BB15E462F7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39B6623-7826-9F43-9161-8E61C975B481}">
      <dgm:prSet phldrT="[Text]"/>
      <dgm:spPr>
        <a:xfrm>
          <a:off x="803029" y="986834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Korszerű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paraméterlista</a:t>
          </a:r>
          <a:endParaRPr lang="hu-HU" dirty="0" smtClean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>
          <a:r>
            <a:rPr lang="hu-HU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(WHO)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FCAA44EA-086B-7F45-BDFB-D4274B845989}" type="parTrans" cxnId="{205CF9BB-8C59-1845-9361-82B2885AB0B2}">
      <dgm:prSet/>
      <dgm:spPr>
        <a:xfrm rot="13500000">
          <a:off x="1439783" y="2033741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20D67DF3-F7C7-F240-A968-2D2EBE52E862}" type="sibTrans" cxnId="{205CF9BB-8C59-1845-9361-82B2885AB0B2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5D95FF30-139B-CA4E-B037-8B27441A6746}">
      <dgm:prSet phldrT="[Text]"/>
      <dgm:spPr>
        <a:xfrm>
          <a:off x="2740373" y="184360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Egységes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engedélyezési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eljárás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a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vízzel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érintekező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anyagokra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D4986172-068C-4A4C-8671-21070D14C6FE}" type="parTrans" cxnId="{67C6FC6F-AD4F-7B48-B213-72224B6E46AB}">
      <dgm:prSet/>
      <dgm:spPr>
        <a:xfrm rot="16200000">
          <a:off x="2773594" y="1481258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EA4D6DA-E15C-484C-9090-352D4B607729}" type="sibTrans" cxnId="{67C6FC6F-AD4F-7B48-B213-72224B6E46AB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6E9AAD2-CB9E-DC44-B3EE-F181BE0436DE}">
      <dgm:prSet phldrT="[Text]"/>
      <dgm:spPr>
        <a:xfrm>
          <a:off x="4677717" y="986834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Egészséges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ivóvízhez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való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hozzájutás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javítása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B14ACD21-13BF-294D-B9E9-EA549DA91B95}" type="parTrans" cxnId="{2E277E5F-73B1-2045-8CE7-D771C0B7FF84}">
      <dgm:prSet/>
      <dgm:spPr>
        <a:xfrm rot="18900000">
          <a:off x="4107405" y="2033741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84C51E92-2053-C94F-93EC-DEAC08742319}" type="sibTrans" cxnId="{2E277E5F-73B1-2045-8CE7-D771C0B7FF84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15094C90-D07B-5847-8A8F-258FDFC43141}">
      <dgm:prSet phldrT="[Text]"/>
      <dgm:spPr>
        <a:xfrm>
          <a:off x="5480192" y="2924179"/>
          <a:ext cx="1773491" cy="1418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r>
            <a:rPr lang="hu-HU" i="1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Az ivóvízbe vetett bizalom növelése érdekében</a:t>
          </a:r>
        </a:p>
        <a:p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Átláthatóság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lakossági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tájékoztatás</a:t>
          </a:r>
          <a:r>
            <a:rPr lang="en-US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növelése</a:t>
          </a:r>
          <a:endParaRPr lang="en-US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gm:t>
    </dgm:pt>
    <dgm:pt modelId="{7B94755F-CE75-3A43-94AC-D24F9436BFDA}" type="parTrans" cxnId="{5ECEB149-07B0-694A-A958-929E21AA4F73}">
      <dgm:prSet/>
      <dgm:spPr>
        <a:xfrm>
          <a:off x="4659888" y="3367552"/>
          <a:ext cx="1707049" cy="532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gm:spPr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392324D2-5CCB-CC48-B3BB-E03C0B6EDDD3}" type="sibTrans" cxnId="{5ECEB149-07B0-694A-A958-929E21AA4F73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12E51AA5-E6C0-FE45-B0E1-3B8C0B525E0C}" type="pres">
      <dgm:prSet presAssocID="{69A423F1-53A3-E54C-B986-C352B50A5F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160213-1369-6B4D-820D-86A106C175C8}" type="pres">
      <dgm:prSet presAssocID="{3D337BCA-72AA-6743-878E-1E074E3C5F66}" presName="centerShape" presStyleLbl="node0" presStyleIdx="0" presStyleCnt="1"/>
      <dgm:spPr/>
      <dgm:t>
        <a:bodyPr/>
        <a:lstStyle/>
        <a:p>
          <a:endParaRPr lang="en-US"/>
        </a:p>
      </dgm:t>
    </dgm:pt>
    <dgm:pt modelId="{327E763A-D072-7A45-ADE2-172351441937}" type="pres">
      <dgm:prSet presAssocID="{9C97FE2A-E101-CF4A-AC18-BAE66CBBCF72}" presName="parTrans" presStyleLbl="bgSibTrans2D1" presStyleIdx="0" presStyleCnt="5" custLinFactNeighborX="3231" custLinFactNeighborY="-1611"/>
      <dgm:spPr/>
      <dgm:t>
        <a:bodyPr/>
        <a:lstStyle/>
        <a:p>
          <a:endParaRPr lang="hu-HU"/>
        </a:p>
      </dgm:t>
    </dgm:pt>
    <dgm:pt modelId="{30358299-8073-0443-B7EC-35E2047EC428}" type="pres">
      <dgm:prSet presAssocID="{DC771D32-E96F-3546-9EF6-F69AE105D269}" presName="node" presStyleLbl="node1" presStyleIdx="0" presStyleCnt="5" custScaleX="95650" custScaleY="117819" custRadScaleRad="98090" custRadScaleInc="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5BA8-9020-204A-A468-A39B8312D54A}" type="pres">
      <dgm:prSet presAssocID="{FCAA44EA-086B-7F45-BDFB-D4274B845989}" presName="parTrans" presStyleLbl="bgSibTrans2D1" presStyleIdx="1" presStyleCnt="5"/>
      <dgm:spPr/>
      <dgm:t>
        <a:bodyPr/>
        <a:lstStyle/>
        <a:p>
          <a:endParaRPr lang="hu-HU"/>
        </a:p>
      </dgm:t>
    </dgm:pt>
    <dgm:pt modelId="{4DE9BC84-C9E8-C845-A7DA-0E3B34E54220}" type="pres">
      <dgm:prSet presAssocID="{A39B6623-7826-9F43-9161-8E61C975B4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E4605-B16F-D14B-875B-66934FDAB1B8}" type="pres">
      <dgm:prSet presAssocID="{D4986172-068C-4A4C-8671-21070D14C6FE}" presName="parTrans" presStyleLbl="bgSibTrans2D1" presStyleIdx="2" presStyleCnt="5"/>
      <dgm:spPr/>
      <dgm:t>
        <a:bodyPr/>
        <a:lstStyle/>
        <a:p>
          <a:endParaRPr lang="hu-HU"/>
        </a:p>
      </dgm:t>
    </dgm:pt>
    <dgm:pt modelId="{7928C16B-C798-E249-A75F-F5FE100A41C5}" type="pres">
      <dgm:prSet presAssocID="{5D95FF30-139B-CA4E-B037-8B27441A67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25AE-F8A3-FE43-A305-0F0C83F0AA2C}" type="pres">
      <dgm:prSet presAssocID="{B14ACD21-13BF-294D-B9E9-EA549DA91B95}" presName="parTrans" presStyleLbl="bgSibTrans2D1" presStyleIdx="3" presStyleCnt="5"/>
      <dgm:spPr/>
      <dgm:t>
        <a:bodyPr/>
        <a:lstStyle/>
        <a:p>
          <a:endParaRPr lang="hu-HU"/>
        </a:p>
      </dgm:t>
    </dgm:pt>
    <dgm:pt modelId="{A31F29F8-BF9C-6E48-AF54-372D6607F905}" type="pres">
      <dgm:prSet presAssocID="{D6E9AAD2-CB9E-DC44-B3EE-F181BE0436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55B3-347F-3644-9192-68DEDFB8CF09}" type="pres">
      <dgm:prSet presAssocID="{7B94755F-CE75-3A43-94AC-D24F9436BFDA}" presName="parTrans" presStyleLbl="bgSibTrans2D1" presStyleIdx="4" presStyleCnt="5"/>
      <dgm:spPr/>
      <dgm:t>
        <a:bodyPr/>
        <a:lstStyle/>
        <a:p>
          <a:endParaRPr lang="hu-HU"/>
        </a:p>
      </dgm:t>
    </dgm:pt>
    <dgm:pt modelId="{ABF3E03E-B51F-4A42-8ECB-D5118D69A329}" type="pres">
      <dgm:prSet presAssocID="{15094C90-D07B-5847-8A8F-258FDFC43141}" presName="node" presStyleLbl="node1" presStyleIdx="4" presStyleCnt="5" custScaleX="99001" custScaleY="138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094EE-118D-4F84-9E55-B605EAA394C2}" type="presOf" srcId="{FCAA44EA-086B-7F45-BDFB-D4274B845989}" destId="{74FC5BA8-9020-204A-A468-A39B8312D54A}" srcOrd="0" destOrd="0" presId="urn:microsoft.com/office/officeart/2005/8/layout/radial4"/>
    <dgm:cxn modelId="{D628F441-FB55-4EE7-981A-FFA8AC927FFE}" type="presOf" srcId="{5D95FF30-139B-CA4E-B037-8B27441A6746}" destId="{7928C16B-C798-E249-A75F-F5FE100A41C5}" srcOrd="0" destOrd="0" presId="urn:microsoft.com/office/officeart/2005/8/layout/radial4"/>
    <dgm:cxn modelId="{67C6FC6F-AD4F-7B48-B213-72224B6E46AB}" srcId="{3D337BCA-72AA-6743-878E-1E074E3C5F66}" destId="{5D95FF30-139B-CA4E-B037-8B27441A6746}" srcOrd="2" destOrd="0" parTransId="{D4986172-068C-4A4C-8671-21070D14C6FE}" sibTransId="{AEA4D6DA-E15C-484C-9090-352D4B607729}"/>
    <dgm:cxn modelId="{5ECEB149-07B0-694A-A958-929E21AA4F73}" srcId="{3D337BCA-72AA-6743-878E-1E074E3C5F66}" destId="{15094C90-D07B-5847-8A8F-258FDFC43141}" srcOrd="4" destOrd="0" parTransId="{7B94755F-CE75-3A43-94AC-D24F9436BFDA}" sibTransId="{392324D2-5CCB-CC48-B3BB-E03C0B6EDDD3}"/>
    <dgm:cxn modelId="{462B28D8-7BD9-9F42-AD7C-45635107A546}" srcId="{69A423F1-53A3-E54C-B986-C352B50A5F28}" destId="{3D337BCA-72AA-6743-878E-1E074E3C5F66}" srcOrd="0" destOrd="0" parTransId="{245DCFE4-7030-C744-8EC2-B8939E5062FA}" sibTransId="{EC990AAE-548F-704B-B752-B1F2638AA185}"/>
    <dgm:cxn modelId="{CDC952C1-3C66-493D-9FBE-77CAC09C5909}" type="presOf" srcId="{69A423F1-53A3-E54C-B986-C352B50A5F28}" destId="{12E51AA5-E6C0-FE45-B0E1-3B8C0B525E0C}" srcOrd="0" destOrd="0" presId="urn:microsoft.com/office/officeart/2005/8/layout/radial4"/>
    <dgm:cxn modelId="{433485D9-B082-433C-B0EC-AED8C8F87F34}" type="presOf" srcId="{B14ACD21-13BF-294D-B9E9-EA549DA91B95}" destId="{3C8E25AE-F8A3-FE43-A305-0F0C83F0AA2C}" srcOrd="0" destOrd="0" presId="urn:microsoft.com/office/officeart/2005/8/layout/radial4"/>
    <dgm:cxn modelId="{1F87E101-15CA-4BD2-9490-DB4713832A50}" type="presOf" srcId="{D4986172-068C-4A4C-8671-21070D14C6FE}" destId="{283E4605-B16F-D14B-875B-66934FDAB1B8}" srcOrd="0" destOrd="0" presId="urn:microsoft.com/office/officeart/2005/8/layout/radial4"/>
    <dgm:cxn modelId="{205CF9BB-8C59-1845-9361-82B2885AB0B2}" srcId="{3D337BCA-72AA-6743-878E-1E074E3C5F66}" destId="{A39B6623-7826-9F43-9161-8E61C975B481}" srcOrd="1" destOrd="0" parTransId="{FCAA44EA-086B-7F45-BDFB-D4274B845989}" sibTransId="{20D67DF3-F7C7-F240-A968-2D2EBE52E862}"/>
    <dgm:cxn modelId="{2E277E5F-73B1-2045-8CE7-D771C0B7FF84}" srcId="{3D337BCA-72AA-6743-878E-1E074E3C5F66}" destId="{D6E9AAD2-CB9E-DC44-B3EE-F181BE0436DE}" srcOrd="3" destOrd="0" parTransId="{B14ACD21-13BF-294D-B9E9-EA549DA91B95}" sibTransId="{84C51E92-2053-C94F-93EC-DEAC08742319}"/>
    <dgm:cxn modelId="{FE3F052E-1E9F-425B-AFF5-B4D0A6C8794D}" type="presOf" srcId="{15094C90-D07B-5847-8A8F-258FDFC43141}" destId="{ABF3E03E-B51F-4A42-8ECB-D5118D69A329}" srcOrd="0" destOrd="0" presId="urn:microsoft.com/office/officeart/2005/8/layout/radial4"/>
    <dgm:cxn modelId="{989E10CE-9941-43C2-8B2C-00C9E2C4060E}" type="presOf" srcId="{3D337BCA-72AA-6743-878E-1E074E3C5F66}" destId="{DE160213-1369-6B4D-820D-86A106C175C8}" srcOrd="0" destOrd="0" presId="urn:microsoft.com/office/officeart/2005/8/layout/radial4"/>
    <dgm:cxn modelId="{FF689AC2-F5A0-408A-85E4-38DEA1FFD124}" type="presOf" srcId="{9C97FE2A-E101-CF4A-AC18-BAE66CBBCF72}" destId="{327E763A-D072-7A45-ADE2-172351441937}" srcOrd="0" destOrd="0" presId="urn:microsoft.com/office/officeart/2005/8/layout/radial4"/>
    <dgm:cxn modelId="{5D1B8E57-DAB7-4D9B-BA85-C3BC145A37CB}" type="presOf" srcId="{7B94755F-CE75-3A43-94AC-D24F9436BFDA}" destId="{0FFA55B3-347F-3644-9192-68DEDFB8CF09}" srcOrd="0" destOrd="0" presId="urn:microsoft.com/office/officeart/2005/8/layout/radial4"/>
    <dgm:cxn modelId="{C4F2CF35-F655-412F-8D39-7110EF96319B}" type="presOf" srcId="{D6E9AAD2-CB9E-DC44-B3EE-F181BE0436DE}" destId="{A31F29F8-BF9C-6E48-AF54-372D6607F905}" srcOrd="0" destOrd="0" presId="urn:microsoft.com/office/officeart/2005/8/layout/radial4"/>
    <dgm:cxn modelId="{26AD6DCB-98E2-484C-9AFD-BB9170D53D5E}" type="presOf" srcId="{A39B6623-7826-9F43-9161-8E61C975B481}" destId="{4DE9BC84-C9E8-C845-A7DA-0E3B34E54220}" srcOrd="0" destOrd="0" presId="urn:microsoft.com/office/officeart/2005/8/layout/radial4"/>
    <dgm:cxn modelId="{86E4FBB0-B9EC-473D-8D3E-F4DF8AC9AB9F}" type="presOf" srcId="{DC771D32-E96F-3546-9EF6-F69AE105D269}" destId="{30358299-8073-0443-B7EC-35E2047EC428}" srcOrd="0" destOrd="0" presId="urn:microsoft.com/office/officeart/2005/8/layout/radial4"/>
    <dgm:cxn modelId="{5CB27199-9896-A54A-934A-E7BB15E462F7}" srcId="{3D337BCA-72AA-6743-878E-1E074E3C5F66}" destId="{DC771D32-E96F-3546-9EF6-F69AE105D269}" srcOrd="0" destOrd="0" parTransId="{9C97FE2A-E101-CF4A-AC18-BAE66CBBCF72}" sibTransId="{A4177CC5-99A8-E549-9197-F244708F536C}"/>
    <dgm:cxn modelId="{5E5AA6E6-94F7-4346-902D-D5BBA9DB4BEB}" type="presParOf" srcId="{12E51AA5-E6C0-FE45-B0E1-3B8C0B525E0C}" destId="{DE160213-1369-6B4D-820D-86A106C175C8}" srcOrd="0" destOrd="0" presId="urn:microsoft.com/office/officeart/2005/8/layout/radial4"/>
    <dgm:cxn modelId="{8D3FE590-D707-4DE4-8FEE-FC39D5AC7BA4}" type="presParOf" srcId="{12E51AA5-E6C0-FE45-B0E1-3B8C0B525E0C}" destId="{327E763A-D072-7A45-ADE2-172351441937}" srcOrd="1" destOrd="0" presId="urn:microsoft.com/office/officeart/2005/8/layout/radial4"/>
    <dgm:cxn modelId="{78610B39-70FA-41FE-9CFF-242B667CD854}" type="presParOf" srcId="{12E51AA5-E6C0-FE45-B0E1-3B8C0B525E0C}" destId="{30358299-8073-0443-B7EC-35E2047EC428}" srcOrd="2" destOrd="0" presId="urn:microsoft.com/office/officeart/2005/8/layout/radial4"/>
    <dgm:cxn modelId="{57CECD66-AD1C-4F54-B4E5-C4C51BBA8EF2}" type="presParOf" srcId="{12E51AA5-E6C0-FE45-B0E1-3B8C0B525E0C}" destId="{74FC5BA8-9020-204A-A468-A39B8312D54A}" srcOrd="3" destOrd="0" presId="urn:microsoft.com/office/officeart/2005/8/layout/radial4"/>
    <dgm:cxn modelId="{301BCDD8-D0BD-49EC-81E9-ABF24C28E6B2}" type="presParOf" srcId="{12E51AA5-E6C0-FE45-B0E1-3B8C0B525E0C}" destId="{4DE9BC84-C9E8-C845-A7DA-0E3B34E54220}" srcOrd="4" destOrd="0" presId="urn:microsoft.com/office/officeart/2005/8/layout/radial4"/>
    <dgm:cxn modelId="{BEA85417-D174-458E-B90C-3F5C1A7F7656}" type="presParOf" srcId="{12E51AA5-E6C0-FE45-B0E1-3B8C0B525E0C}" destId="{283E4605-B16F-D14B-875B-66934FDAB1B8}" srcOrd="5" destOrd="0" presId="urn:microsoft.com/office/officeart/2005/8/layout/radial4"/>
    <dgm:cxn modelId="{B8DD034B-579B-4B2F-BD22-C946389A86B3}" type="presParOf" srcId="{12E51AA5-E6C0-FE45-B0E1-3B8C0B525E0C}" destId="{7928C16B-C798-E249-A75F-F5FE100A41C5}" srcOrd="6" destOrd="0" presId="urn:microsoft.com/office/officeart/2005/8/layout/radial4"/>
    <dgm:cxn modelId="{B366B7BF-17DE-481B-89E1-64AF27F74E9A}" type="presParOf" srcId="{12E51AA5-E6C0-FE45-B0E1-3B8C0B525E0C}" destId="{3C8E25AE-F8A3-FE43-A305-0F0C83F0AA2C}" srcOrd="7" destOrd="0" presId="urn:microsoft.com/office/officeart/2005/8/layout/radial4"/>
    <dgm:cxn modelId="{1AFF6CF5-AD4E-4427-82D2-81F6D2C4E59E}" type="presParOf" srcId="{12E51AA5-E6C0-FE45-B0E1-3B8C0B525E0C}" destId="{A31F29F8-BF9C-6E48-AF54-372D6607F905}" srcOrd="8" destOrd="0" presId="urn:microsoft.com/office/officeart/2005/8/layout/radial4"/>
    <dgm:cxn modelId="{2AABAEC8-EB57-4774-9C65-8DB50962F349}" type="presParOf" srcId="{12E51AA5-E6C0-FE45-B0E1-3B8C0B525E0C}" destId="{0FFA55B3-347F-3644-9192-68DEDFB8CF09}" srcOrd="9" destOrd="0" presId="urn:microsoft.com/office/officeart/2005/8/layout/radial4"/>
    <dgm:cxn modelId="{CB2A175D-7B78-45A1-B35A-83AD59CE9976}" type="presParOf" srcId="{12E51AA5-E6C0-FE45-B0E1-3B8C0B525E0C}" destId="{ABF3E03E-B51F-4A42-8ECB-D5118D69A32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2CDEB-0E3C-43E5-AF67-B18E5A2FD8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14AE30-B025-415C-8C4E-34C4FA69C20C}">
      <dgm:prSet phldrT="[Szöveg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b="1" dirty="0" smtClean="0"/>
            <a:t>Európai Bizottság </a:t>
          </a:r>
          <a:r>
            <a:rPr lang="hu-HU" dirty="0" smtClean="0"/>
            <a:t>határozata</a:t>
          </a:r>
        </a:p>
      </dgm:t>
    </dgm:pt>
    <dgm:pt modelId="{6FECEC87-08DE-4705-8F73-348850B7CB9F}" type="parTrans" cxnId="{6C406748-5A35-4D02-BB82-79A3C45DD154}">
      <dgm:prSet/>
      <dgm:spPr/>
      <dgm:t>
        <a:bodyPr/>
        <a:lstStyle/>
        <a:p>
          <a:endParaRPr lang="hu-HU"/>
        </a:p>
      </dgm:t>
    </dgm:pt>
    <dgm:pt modelId="{B2DF5D39-4A3C-4C10-B9F2-B91E789F4B08}" type="sibTrans" cxnId="{6C406748-5A35-4D02-BB82-79A3C45DD154}">
      <dgm:prSet/>
      <dgm:spPr/>
      <dgm:t>
        <a:bodyPr/>
        <a:lstStyle/>
        <a:p>
          <a:endParaRPr lang="hu-HU"/>
        </a:p>
      </dgm:t>
    </dgm:pt>
    <dgm:pt modelId="{38992647-4F89-481E-B84B-FB48EB40670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b="1" dirty="0" smtClean="0"/>
            <a:t>országos </a:t>
          </a:r>
          <a:r>
            <a:rPr lang="hu-HU" b="1" dirty="0" err="1" smtClean="0"/>
            <a:t>tisztifőorvos</a:t>
          </a:r>
          <a:endParaRPr lang="hu-HU" b="1" dirty="0" smtClean="0"/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b="0" dirty="0" smtClean="0"/>
            <a:t>NNGYK </a:t>
          </a:r>
          <a:r>
            <a:rPr lang="hu-HU" b="0" dirty="0" smtClean="0"/>
            <a:t>honlap</a:t>
          </a:r>
        </a:p>
      </dgm:t>
    </dgm:pt>
    <dgm:pt modelId="{47D6796F-458C-42E3-9FED-A04CFA081BA8}" type="parTrans" cxnId="{9C45AFA0-5E8A-4414-8F13-8CEFB34D544D}">
      <dgm:prSet/>
      <dgm:spPr/>
      <dgm:t>
        <a:bodyPr/>
        <a:lstStyle/>
        <a:p>
          <a:endParaRPr lang="hu-HU"/>
        </a:p>
      </dgm:t>
    </dgm:pt>
    <dgm:pt modelId="{83904231-B50E-4D2C-A8AD-F742BE213555}" type="sibTrans" cxnId="{9C45AFA0-5E8A-4414-8F13-8CEFB34D544D}">
      <dgm:prSet/>
      <dgm:spPr/>
      <dgm:t>
        <a:bodyPr/>
        <a:lstStyle/>
        <a:p>
          <a:endParaRPr lang="hu-HU"/>
        </a:p>
      </dgm:t>
    </dgm:pt>
    <dgm:pt modelId="{880FAD1E-F4AF-4E1F-A9A2-86C703FEC528}">
      <dgm:prSet/>
      <dgm:spPr/>
      <dgm:t>
        <a:bodyPr/>
        <a:lstStyle/>
        <a:p>
          <a:pPr algn="ctr"/>
          <a:r>
            <a:rPr lang="hu-HU" b="1" dirty="0" smtClean="0"/>
            <a:t>Vízügyi hatóság</a:t>
          </a:r>
        </a:p>
      </dgm:t>
    </dgm:pt>
    <dgm:pt modelId="{98F60C5A-BCD8-4E7A-AB92-D75ED2CEDE73}" type="parTrans" cxnId="{867932A6-111B-4B3A-A116-1F93F0F49AAF}">
      <dgm:prSet/>
      <dgm:spPr/>
      <dgm:t>
        <a:bodyPr/>
        <a:lstStyle/>
        <a:p>
          <a:endParaRPr lang="hu-HU"/>
        </a:p>
      </dgm:t>
    </dgm:pt>
    <dgm:pt modelId="{2DBB7FBC-07EE-4453-A798-3ECA2E67E447}" type="sibTrans" cxnId="{867932A6-111B-4B3A-A116-1F93F0F49AAF}">
      <dgm:prSet/>
      <dgm:spPr/>
      <dgm:t>
        <a:bodyPr/>
        <a:lstStyle/>
        <a:p>
          <a:endParaRPr lang="hu-HU"/>
        </a:p>
      </dgm:t>
    </dgm:pt>
    <dgm:pt modelId="{FAD51E7D-976C-4AB5-88ED-011F4DD4BDEC}">
      <dgm:prSet/>
      <dgm:spPr/>
      <dgm:t>
        <a:bodyPr/>
        <a:lstStyle/>
        <a:p>
          <a:pPr algn="ctr"/>
          <a:r>
            <a:rPr lang="hu-HU" dirty="0" smtClean="0"/>
            <a:t>Nyersvíz monitoring</a:t>
          </a:r>
        </a:p>
      </dgm:t>
    </dgm:pt>
    <dgm:pt modelId="{0F2AC594-A68B-46C0-B58F-5A26D0F72812}" type="parTrans" cxnId="{6B8AD123-1BDD-4E75-89D0-90C8EE3F026F}">
      <dgm:prSet/>
      <dgm:spPr/>
      <dgm:t>
        <a:bodyPr/>
        <a:lstStyle/>
        <a:p>
          <a:endParaRPr lang="hu-HU"/>
        </a:p>
      </dgm:t>
    </dgm:pt>
    <dgm:pt modelId="{96672501-FF85-4733-AEEB-34E6BF2BDA6E}" type="sibTrans" cxnId="{6B8AD123-1BDD-4E75-89D0-90C8EE3F026F}">
      <dgm:prSet/>
      <dgm:spPr/>
      <dgm:t>
        <a:bodyPr/>
        <a:lstStyle/>
        <a:p>
          <a:endParaRPr lang="hu-HU"/>
        </a:p>
      </dgm:t>
    </dgm:pt>
    <dgm:pt modelId="{81BDD157-1412-480C-BDD4-C0D6D7F87A52}">
      <dgm:prSet/>
      <dgm:spPr/>
      <dgm:t>
        <a:bodyPr/>
        <a:lstStyle/>
        <a:p>
          <a:pPr algn="ctr"/>
          <a:r>
            <a:rPr lang="hu-HU" dirty="0" smtClean="0"/>
            <a:t>Kockázat-értékelés</a:t>
          </a:r>
          <a:endParaRPr lang="hu-HU" dirty="0"/>
        </a:p>
      </dgm:t>
    </dgm:pt>
    <dgm:pt modelId="{1F90F343-DCCF-4250-972A-E2AAF75424B9}" type="parTrans" cxnId="{DA42F28D-9811-4A19-AA84-BD49AC34F253}">
      <dgm:prSet/>
      <dgm:spPr/>
      <dgm:t>
        <a:bodyPr/>
        <a:lstStyle/>
        <a:p>
          <a:endParaRPr lang="hu-HU"/>
        </a:p>
      </dgm:t>
    </dgm:pt>
    <dgm:pt modelId="{3708BFBF-8A81-4D2E-A3A9-AF844A729B6C}" type="sibTrans" cxnId="{DA42F28D-9811-4A19-AA84-BD49AC34F253}">
      <dgm:prSet/>
      <dgm:spPr/>
      <dgm:t>
        <a:bodyPr/>
        <a:lstStyle/>
        <a:p>
          <a:endParaRPr lang="hu-HU"/>
        </a:p>
      </dgm:t>
    </dgm:pt>
    <dgm:pt modelId="{67472078-6DAA-4C0A-AB4B-A4FCACEC1507}">
      <dgm:prSet/>
      <dgm:spPr/>
      <dgm:t>
        <a:bodyPr/>
        <a:lstStyle/>
        <a:p>
          <a:r>
            <a:rPr lang="hu-HU" b="1" smtClean="0"/>
            <a:t>Viziközmű-szolgáltatók</a:t>
          </a:r>
          <a:endParaRPr lang="hu-HU" b="1" dirty="0" smtClean="0"/>
        </a:p>
      </dgm:t>
    </dgm:pt>
    <dgm:pt modelId="{92A5E889-DD76-4757-8AB8-28A46C07461E}" type="parTrans" cxnId="{9AA10D09-30E7-4C98-856A-D9404140BFE4}">
      <dgm:prSet/>
      <dgm:spPr/>
      <dgm:t>
        <a:bodyPr/>
        <a:lstStyle/>
        <a:p>
          <a:endParaRPr lang="hu-HU"/>
        </a:p>
      </dgm:t>
    </dgm:pt>
    <dgm:pt modelId="{2C6AD0A3-187E-46E2-B113-9EDD7E003E30}" type="sibTrans" cxnId="{9AA10D09-30E7-4C98-856A-D9404140BFE4}">
      <dgm:prSet/>
      <dgm:spPr/>
      <dgm:t>
        <a:bodyPr/>
        <a:lstStyle/>
        <a:p>
          <a:endParaRPr lang="hu-HU"/>
        </a:p>
      </dgm:t>
    </dgm:pt>
    <dgm:pt modelId="{355CD7EF-033D-42D0-9B37-D76470D4288D}">
      <dgm:prSet/>
      <dgm:spPr/>
      <dgm:t>
        <a:bodyPr/>
        <a:lstStyle/>
        <a:p>
          <a:r>
            <a:rPr lang="hu-HU" smtClean="0"/>
            <a:t>VBT-be beépíteni</a:t>
          </a:r>
          <a:endParaRPr lang="hu-HU" dirty="0" smtClean="0"/>
        </a:p>
      </dgm:t>
    </dgm:pt>
    <dgm:pt modelId="{3F9B7637-C243-4C02-9F42-46668DF66004}" type="parTrans" cxnId="{D8F11F0C-D471-4B7D-921D-7F1BEC985B51}">
      <dgm:prSet/>
      <dgm:spPr/>
      <dgm:t>
        <a:bodyPr/>
        <a:lstStyle/>
        <a:p>
          <a:endParaRPr lang="hu-HU"/>
        </a:p>
      </dgm:t>
    </dgm:pt>
    <dgm:pt modelId="{681CC1E5-9E50-4F4A-AC44-C7C9E3EEC173}" type="sibTrans" cxnId="{D8F11F0C-D471-4B7D-921D-7F1BEC985B51}">
      <dgm:prSet/>
      <dgm:spPr/>
      <dgm:t>
        <a:bodyPr/>
        <a:lstStyle/>
        <a:p>
          <a:endParaRPr lang="hu-HU"/>
        </a:p>
      </dgm:t>
    </dgm:pt>
    <dgm:pt modelId="{B674CBC8-1751-4700-8EC4-71E1A6EB5443}">
      <dgm:prSet/>
      <dgm:spPr/>
      <dgm:t>
        <a:bodyPr/>
        <a:lstStyle/>
        <a:p>
          <a:r>
            <a:rPr lang="hu-HU" dirty="0" smtClean="0"/>
            <a:t>egyedi veszélyelemzés</a:t>
          </a:r>
          <a:endParaRPr lang="hu-HU" dirty="0"/>
        </a:p>
      </dgm:t>
    </dgm:pt>
    <dgm:pt modelId="{56A945E3-51A4-46BE-A804-B1535275126C}" type="parTrans" cxnId="{E66724B9-6494-41F2-9CAD-3AB45AC3BC48}">
      <dgm:prSet/>
      <dgm:spPr/>
      <dgm:t>
        <a:bodyPr/>
        <a:lstStyle/>
        <a:p>
          <a:endParaRPr lang="hu-HU"/>
        </a:p>
      </dgm:t>
    </dgm:pt>
    <dgm:pt modelId="{770691A3-B1BC-4593-ADA8-84EF1915ABEF}" type="sibTrans" cxnId="{E66724B9-6494-41F2-9CAD-3AB45AC3BC48}">
      <dgm:prSet/>
      <dgm:spPr/>
      <dgm:t>
        <a:bodyPr/>
        <a:lstStyle/>
        <a:p>
          <a:endParaRPr lang="hu-HU"/>
        </a:p>
      </dgm:t>
    </dgm:pt>
    <dgm:pt modelId="{9344685C-ED0E-4A22-BF49-CFBF2DB6C95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b="1" dirty="0" smtClean="0"/>
            <a:t>Rutin monitoring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 smtClean="0"/>
            <a:t>- önellenőrző</a:t>
          </a:r>
        </a:p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dirty="0" smtClean="0"/>
            <a:t>- hatósági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b="1" dirty="0" smtClean="0"/>
        </a:p>
      </dgm:t>
    </dgm:pt>
    <dgm:pt modelId="{BAA4D16A-6E83-4BA0-801D-83CC7CCB4F40}" type="parTrans" cxnId="{41B60884-4DBE-4E1C-96E9-24EA1415761A}">
      <dgm:prSet/>
      <dgm:spPr/>
      <dgm:t>
        <a:bodyPr/>
        <a:lstStyle/>
        <a:p>
          <a:endParaRPr lang="hu-HU"/>
        </a:p>
      </dgm:t>
    </dgm:pt>
    <dgm:pt modelId="{6587D355-807E-4348-95D7-EB74CCFB8A7F}" type="sibTrans" cxnId="{41B60884-4DBE-4E1C-96E9-24EA1415761A}">
      <dgm:prSet/>
      <dgm:spPr/>
      <dgm:t>
        <a:bodyPr/>
        <a:lstStyle/>
        <a:p>
          <a:endParaRPr lang="hu-HU"/>
        </a:p>
      </dgm:t>
    </dgm:pt>
    <dgm:pt modelId="{D984F478-640C-4451-9A63-765B6CEC6C18}" type="pres">
      <dgm:prSet presAssocID="{4D02CDEB-0E3C-43E5-AF67-B18E5A2FD86D}" presName="Name0" presStyleCnt="0">
        <dgm:presLayoutVars>
          <dgm:dir/>
          <dgm:resizeHandles val="exact"/>
        </dgm:presLayoutVars>
      </dgm:prSet>
      <dgm:spPr/>
    </dgm:pt>
    <dgm:pt modelId="{BEE8135F-3D63-4414-AE53-2FBBA4E77AB5}" type="pres">
      <dgm:prSet presAssocID="{DD14AE30-B025-415C-8C4E-34C4FA69C20C}" presName="node" presStyleLbl="node1" presStyleIdx="0" presStyleCnt="5" custScaleX="110982" custScaleY="1357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59A46F-764C-4735-B553-19B159900BCF}" type="pres">
      <dgm:prSet presAssocID="{B2DF5D39-4A3C-4C10-B9F2-B91E789F4B08}" presName="sibTrans" presStyleLbl="sibTrans2D1" presStyleIdx="0" presStyleCnt="4"/>
      <dgm:spPr/>
      <dgm:t>
        <a:bodyPr/>
        <a:lstStyle/>
        <a:p>
          <a:endParaRPr lang="hu-HU"/>
        </a:p>
      </dgm:t>
    </dgm:pt>
    <dgm:pt modelId="{9BE45C49-8C6D-4C1E-A343-F2FA34E6C224}" type="pres">
      <dgm:prSet presAssocID="{B2DF5D39-4A3C-4C10-B9F2-B91E789F4B08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A7B00820-4C5A-4D33-BF41-3C22CC8770B9}" type="pres">
      <dgm:prSet presAssocID="{38992647-4F89-481E-B84B-FB48EB406708}" presName="node" presStyleLbl="node1" presStyleIdx="1" presStyleCnt="5" custScaleX="95237" custScaleY="1355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F70691-F5BB-4FD9-ABF9-DC16E1DFF262}" type="pres">
      <dgm:prSet presAssocID="{83904231-B50E-4D2C-A8AD-F742BE213555}" presName="sibTrans" presStyleLbl="sibTrans2D1" presStyleIdx="1" presStyleCnt="4"/>
      <dgm:spPr/>
      <dgm:t>
        <a:bodyPr/>
        <a:lstStyle/>
        <a:p>
          <a:endParaRPr lang="hu-HU"/>
        </a:p>
      </dgm:t>
    </dgm:pt>
    <dgm:pt modelId="{4D545F36-495D-44C7-AA54-9047867F3BA6}" type="pres">
      <dgm:prSet presAssocID="{83904231-B50E-4D2C-A8AD-F742BE213555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D1A4571F-C17A-4CDF-A640-0BD279A467C4}" type="pres">
      <dgm:prSet presAssocID="{880FAD1E-F4AF-4E1F-A9A2-86C703FEC528}" presName="node" presStyleLbl="node1" presStyleIdx="2" presStyleCnt="5" custScaleX="94964" custScaleY="1366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6DD345-8F67-4DDF-AF5A-267AF800242B}" type="pres">
      <dgm:prSet presAssocID="{2DBB7FBC-07EE-4453-A798-3ECA2E67E447}" presName="sibTrans" presStyleLbl="sibTrans2D1" presStyleIdx="2" presStyleCnt="4"/>
      <dgm:spPr/>
      <dgm:t>
        <a:bodyPr/>
        <a:lstStyle/>
        <a:p>
          <a:endParaRPr lang="hu-HU"/>
        </a:p>
      </dgm:t>
    </dgm:pt>
    <dgm:pt modelId="{DE67A42E-5412-4201-B26A-6DF17DEFE62B}" type="pres">
      <dgm:prSet presAssocID="{2DBB7FBC-07EE-4453-A798-3ECA2E67E447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BC1B4C20-31EC-4416-BD4D-32A992FCB064}" type="pres">
      <dgm:prSet presAssocID="{67472078-6DAA-4C0A-AB4B-A4FCACEC1507}" presName="node" presStyleLbl="node1" presStyleIdx="3" presStyleCnt="5" custScaleX="110869" custScaleY="1497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767744-35D7-437C-A6B3-CBFFDAA16C17}" type="pres">
      <dgm:prSet presAssocID="{2C6AD0A3-187E-46E2-B113-9EDD7E003E30}" presName="sibTrans" presStyleLbl="sibTrans2D1" presStyleIdx="3" presStyleCnt="4"/>
      <dgm:spPr/>
      <dgm:t>
        <a:bodyPr/>
        <a:lstStyle/>
        <a:p>
          <a:endParaRPr lang="hu-HU"/>
        </a:p>
      </dgm:t>
    </dgm:pt>
    <dgm:pt modelId="{E38B8DEF-5779-46B4-B2AD-7D1BD9F64A92}" type="pres">
      <dgm:prSet presAssocID="{2C6AD0A3-187E-46E2-B113-9EDD7E003E30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0D468600-F25A-430C-A4A2-A241186BBD08}" type="pres">
      <dgm:prSet presAssocID="{9344685C-ED0E-4A22-BF49-CFBF2DB6C9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66603BF-6AC3-4894-9194-37564B3BC7BC}" type="presOf" srcId="{B674CBC8-1751-4700-8EC4-71E1A6EB5443}" destId="{BC1B4C20-31EC-4416-BD4D-32A992FCB064}" srcOrd="0" destOrd="2" presId="urn:microsoft.com/office/officeart/2005/8/layout/process1"/>
    <dgm:cxn modelId="{6B8AD123-1BDD-4E75-89D0-90C8EE3F026F}" srcId="{880FAD1E-F4AF-4E1F-A9A2-86C703FEC528}" destId="{FAD51E7D-976C-4AB5-88ED-011F4DD4BDEC}" srcOrd="0" destOrd="0" parTransId="{0F2AC594-A68B-46C0-B58F-5A26D0F72812}" sibTransId="{96672501-FF85-4733-AEEB-34E6BF2BDA6E}"/>
    <dgm:cxn modelId="{6DD4F454-CAF8-405A-B52B-C59230A8FDBF}" type="presOf" srcId="{67472078-6DAA-4C0A-AB4B-A4FCACEC1507}" destId="{BC1B4C20-31EC-4416-BD4D-32A992FCB064}" srcOrd="0" destOrd="0" presId="urn:microsoft.com/office/officeart/2005/8/layout/process1"/>
    <dgm:cxn modelId="{D8F11F0C-D471-4B7D-921D-7F1BEC985B51}" srcId="{67472078-6DAA-4C0A-AB4B-A4FCACEC1507}" destId="{355CD7EF-033D-42D0-9B37-D76470D4288D}" srcOrd="0" destOrd="0" parTransId="{3F9B7637-C243-4C02-9F42-46668DF66004}" sibTransId="{681CC1E5-9E50-4F4A-AC44-C7C9E3EEC173}"/>
    <dgm:cxn modelId="{755361F6-0B54-4F38-8530-0B0A43EC5909}" type="presOf" srcId="{355CD7EF-033D-42D0-9B37-D76470D4288D}" destId="{BC1B4C20-31EC-4416-BD4D-32A992FCB064}" srcOrd="0" destOrd="1" presId="urn:microsoft.com/office/officeart/2005/8/layout/process1"/>
    <dgm:cxn modelId="{827144DC-003A-4258-A7B3-3B508109EEC2}" type="presOf" srcId="{2C6AD0A3-187E-46E2-B113-9EDD7E003E30}" destId="{E38B8DEF-5779-46B4-B2AD-7D1BD9F64A92}" srcOrd="1" destOrd="0" presId="urn:microsoft.com/office/officeart/2005/8/layout/process1"/>
    <dgm:cxn modelId="{2ECBD95B-C0C3-48F1-A4E8-43A59594DAE4}" type="presOf" srcId="{2DBB7FBC-07EE-4453-A798-3ECA2E67E447}" destId="{696DD345-8F67-4DDF-AF5A-267AF800242B}" srcOrd="0" destOrd="0" presId="urn:microsoft.com/office/officeart/2005/8/layout/process1"/>
    <dgm:cxn modelId="{4BFFA9C0-72B9-4DAE-8761-2D60244EB0E9}" type="presOf" srcId="{B2DF5D39-4A3C-4C10-B9F2-B91E789F4B08}" destId="{9BE45C49-8C6D-4C1E-A343-F2FA34E6C224}" srcOrd="1" destOrd="0" presId="urn:microsoft.com/office/officeart/2005/8/layout/process1"/>
    <dgm:cxn modelId="{3B000921-7D4F-472C-B2EB-74E30AD57C0F}" type="presOf" srcId="{81BDD157-1412-480C-BDD4-C0D6D7F87A52}" destId="{D1A4571F-C17A-4CDF-A640-0BD279A467C4}" srcOrd="0" destOrd="2" presId="urn:microsoft.com/office/officeart/2005/8/layout/process1"/>
    <dgm:cxn modelId="{F1A86FF9-D990-4170-B3CF-BC44ADEDECF0}" type="presOf" srcId="{880FAD1E-F4AF-4E1F-A9A2-86C703FEC528}" destId="{D1A4571F-C17A-4CDF-A640-0BD279A467C4}" srcOrd="0" destOrd="0" presId="urn:microsoft.com/office/officeart/2005/8/layout/process1"/>
    <dgm:cxn modelId="{E66724B9-6494-41F2-9CAD-3AB45AC3BC48}" srcId="{67472078-6DAA-4C0A-AB4B-A4FCACEC1507}" destId="{B674CBC8-1751-4700-8EC4-71E1A6EB5443}" srcOrd="1" destOrd="0" parTransId="{56A945E3-51A4-46BE-A804-B1535275126C}" sibTransId="{770691A3-B1BC-4593-ADA8-84EF1915ABEF}"/>
    <dgm:cxn modelId="{8D8E966C-7733-49E4-9674-B6B4E0A3A8BA}" type="presOf" srcId="{9344685C-ED0E-4A22-BF49-CFBF2DB6C956}" destId="{0D468600-F25A-430C-A4A2-A241186BBD08}" srcOrd="0" destOrd="0" presId="urn:microsoft.com/office/officeart/2005/8/layout/process1"/>
    <dgm:cxn modelId="{41B60884-4DBE-4E1C-96E9-24EA1415761A}" srcId="{4D02CDEB-0E3C-43E5-AF67-B18E5A2FD86D}" destId="{9344685C-ED0E-4A22-BF49-CFBF2DB6C956}" srcOrd="4" destOrd="0" parTransId="{BAA4D16A-6E83-4BA0-801D-83CC7CCB4F40}" sibTransId="{6587D355-807E-4348-95D7-EB74CCFB8A7F}"/>
    <dgm:cxn modelId="{CE4CC6D9-4808-4708-9466-7EEEACCBFA83}" type="presOf" srcId="{4D02CDEB-0E3C-43E5-AF67-B18E5A2FD86D}" destId="{D984F478-640C-4451-9A63-765B6CEC6C18}" srcOrd="0" destOrd="0" presId="urn:microsoft.com/office/officeart/2005/8/layout/process1"/>
    <dgm:cxn modelId="{DA42F28D-9811-4A19-AA84-BD49AC34F253}" srcId="{880FAD1E-F4AF-4E1F-A9A2-86C703FEC528}" destId="{81BDD157-1412-480C-BDD4-C0D6D7F87A52}" srcOrd="1" destOrd="0" parTransId="{1F90F343-DCCF-4250-972A-E2AAF75424B9}" sibTransId="{3708BFBF-8A81-4D2E-A3A9-AF844A729B6C}"/>
    <dgm:cxn modelId="{B9A9593F-7A01-434A-BD41-8F58E1BF5F7E}" type="presOf" srcId="{83904231-B50E-4D2C-A8AD-F742BE213555}" destId="{4D545F36-495D-44C7-AA54-9047867F3BA6}" srcOrd="1" destOrd="0" presId="urn:microsoft.com/office/officeart/2005/8/layout/process1"/>
    <dgm:cxn modelId="{44CCDA6C-6B36-4540-82C8-5EC253906EF4}" type="presOf" srcId="{DD14AE30-B025-415C-8C4E-34C4FA69C20C}" destId="{BEE8135F-3D63-4414-AE53-2FBBA4E77AB5}" srcOrd="0" destOrd="0" presId="urn:microsoft.com/office/officeart/2005/8/layout/process1"/>
    <dgm:cxn modelId="{3E31F381-9E25-4BA2-BBE2-B1975FAC0095}" type="presOf" srcId="{B2DF5D39-4A3C-4C10-B9F2-B91E789F4B08}" destId="{D859A46F-764C-4735-B553-19B159900BCF}" srcOrd="0" destOrd="0" presId="urn:microsoft.com/office/officeart/2005/8/layout/process1"/>
    <dgm:cxn modelId="{64191EBD-76E2-45BF-9825-E55250B3D9F9}" type="presOf" srcId="{2C6AD0A3-187E-46E2-B113-9EDD7E003E30}" destId="{9E767744-35D7-437C-A6B3-CBFFDAA16C17}" srcOrd="0" destOrd="0" presId="urn:microsoft.com/office/officeart/2005/8/layout/process1"/>
    <dgm:cxn modelId="{6C406748-5A35-4D02-BB82-79A3C45DD154}" srcId="{4D02CDEB-0E3C-43E5-AF67-B18E5A2FD86D}" destId="{DD14AE30-B025-415C-8C4E-34C4FA69C20C}" srcOrd="0" destOrd="0" parTransId="{6FECEC87-08DE-4705-8F73-348850B7CB9F}" sibTransId="{B2DF5D39-4A3C-4C10-B9F2-B91E789F4B08}"/>
    <dgm:cxn modelId="{6D89EEEA-4B12-495E-80CF-8FA978FFEA7B}" type="presOf" srcId="{83904231-B50E-4D2C-A8AD-F742BE213555}" destId="{70F70691-F5BB-4FD9-ABF9-DC16E1DFF262}" srcOrd="0" destOrd="0" presId="urn:microsoft.com/office/officeart/2005/8/layout/process1"/>
    <dgm:cxn modelId="{6B077C50-76F5-4A22-8304-4EF0EAC111B8}" type="presOf" srcId="{2DBB7FBC-07EE-4453-A798-3ECA2E67E447}" destId="{DE67A42E-5412-4201-B26A-6DF17DEFE62B}" srcOrd="1" destOrd="0" presId="urn:microsoft.com/office/officeart/2005/8/layout/process1"/>
    <dgm:cxn modelId="{867932A6-111B-4B3A-A116-1F93F0F49AAF}" srcId="{4D02CDEB-0E3C-43E5-AF67-B18E5A2FD86D}" destId="{880FAD1E-F4AF-4E1F-A9A2-86C703FEC528}" srcOrd="2" destOrd="0" parTransId="{98F60C5A-BCD8-4E7A-AB92-D75ED2CEDE73}" sibTransId="{2DBB7FBC-07EE-4453-A798-3ECA2E67E447}"/>
    <dgm:cxn modelId="{9AA10D09-30E7-4C98-856A-D9404140BFE4}" srcId="{4D02CDEB-0E3C-43E5-AF67-B18E5A2FD86D}" destId="{67472078-6DAA-4C0A-AB4B-A4FCACEC1507}" srcOrd="3" destOrd="0" parTransId="{92A5E889-DD76-4757-8AB8-28A46C07461E}" sibTransId="{2C6AD0A3-187E-46E2-B113-9EDD7E003E30}"/>
    <dgm:cxn modelId="{F3D06164-20E6-441E-88C2-8FA1494C3FC4}" type="presOf" srcId="{38992647-4F89-481E-B84B-FB48EB406708}" destId="{A7B00820-4C5A-4D33-BF41-3C22CC8770B9}" srcOrd="0" destOrd="0" presId="urn:microsoft.com/office/officeart/2005/8/layout/process1"/>
    <dgm:cxn modelId="{9C45AFA0-5E8A-4414-8F13-8CEFB34D544D}" srcId="{4D02CDEB-0E3C-43E5-AF67-B18E5A2FD86D}" destId="{38992647-4F89-481E-B84B-FB48EB406708}" srcOrd="1" destOrd="0" parTransId="{47D6796F-458C-42E3-9FED-A04CFA081BA8}" sibTransId="{83904231-B50E-4D2C-A8AD-F742BE213555}"/>
    <dgm:cxn modelId="{3273CD05-E812-4042-BC28-4D7B19AFB1E1}" type="presOf" srcId="{FAD51E7D-976C-4AB5-88ED-011F4DD4BDEC}" destId="{D1A4571F-C17A-4CDF-A640-0BD279A467C4}" srcOrd="0" destOrd="1" presId="urn:microsoft.com/office/officeart/2005/8/layout/process1"/>
    <dgm:cxn modelId="{5B63762D-97E4-40B0-B563-08DBB251F4AF}" type="presParOf" srcId="{D984F478-640C-4451-9A63-765B6CEC6C18}" destId="{BEE8135F-3D63-4414-AE53-2FBBA4E77AB5}" srcOrd="0" destOrd="0" presId="urn:microsoft.com/office/officeart/2005/8/layout/process1"/>
    <dgm:cxn modelId="{339AA489-35E3-4EF9-9241-DA77F04E2DED}" type="presParOf" srcId="{D984F478-640C-4451-9A63-765B6CEC6C18}" destId="{D859A46F-764C-4735-B553-19B159900BCF}" srcOrd="1" destOrd="0" presId="urn:microsoft.com/office/officeart/2005/8/layout/process1"/>
    <dgm:cxn modelId="{01CBE8A5-CF5E-48EA-B0C4-907AFBC3E91E}" type="presParOf" srcId="{D859A46F-764C-4735-B553-19B159900BCF}" destId="{9BE45C49-8C6D-4C1E-A343-F2FA34E6C224}" srcOrd="0" destOrd="0" presId="urn:microsoft.com/office/officeart/2005/8/layout/process1"/>
    <dgm:cxn modelId="{94A0062B-9BB3-4C21-B88B-C8B4C94EB258}" type="presParOf" srcId="{D984F478-640C-4451-9A63-765B6CEC6C18}" destId="{A7B00820-4C5A-4D33-BF41-3C22CC8770B9}" srcOrd="2" destOrd="0" presId="urn:microsoft.com/office/officeart/2005/8/layout/process1"/>
    <dgm:cxn modelId="{988B65A9-4D7C-4E99-860F-FF73DE1BFE5C}" type="presParOf" srcId="{D984F478-640C-4451-9A63-765B6CEC6C18}" destId="{70F70691-F5BB-4FD9-ABF9-DC16E1DFF262}" srcOrd="3" destOrd="0" presId="urn:microsoft.com/office/officeart/2005/8/layout/process1"/>
    <dgm:cxn modelId="{8625C79E-F857-4636-A110-18FCEB84AFAC}" type="presParOf" srcId="{70F70691-F5BB-4FD9-ABF9-DC16E1DFF262}" destId="{4D545F36-495D-44C7-AA54-9047867F3BA6}" srcOrd="0" destOrd="0" presId="urn:microsoft.com/office/officeart/2005/8/layout/process1"/>
    <dgm:cxn modelId="{755F009B-F31E-4AEF-8864-67F54E0FA7BE}" type="presParOf" srcId="{D984F478-640C-4451-9A63-765B6CEC6C18}" destId="{D1A4571F-C17A-4CDF-A640-0BD279A467C4}" srcOrd="4" destOrd="0" presId="urn:microsoft.com/office/officeart/2005/8/layout/process1"/>
    <dgm:cxn modelId="{DC593273-052E-4C43-A8EB-128F6CB3AB63}" type="presParOf" srcId="{D984F478-640C-4451-9A63-765B6CEC6C18}" destId="{696DD345-8F67-4DDF-AF5A-267AF800242B}" srcOrd="5" destOrd="0" presId="urn:microsoft.com/office/officeart/2005/8/layout/process1"/>
    <dgm:cxn modelId="{B4C42361-81E6-49BB-BC72-51BC5988A6CA}" type="presParOf" srcId="{696DD345-8F67-4DDF-AF5A-267AF800242B}" destId="{DE67A42E-5412-4201-B26A-6DF17DEFE62B}" srcOrd="0" destOrd="0" presId="urn:microsoft.com/office/officeart/2005/8/layout/process1"/>
    <dgm:cxn modelId="{3AD321D4-C8A5-4560-8D50-511568C4181B}" type="presParOf" srcId="{D984F478-640C-4451-9A63-765B6CEC6C18}" destId="{BC1B4C20-31EC-4416-BD4D-32A992FCB064}" srcOrd="6" destOrd="0" presId="urn:microsoft.com/office/officeart/2005/8/layout/process1"/>
    <dgm:cxn modelId="{B8F1BCC4-27C7-4768-A692-421B0FD9F10B}" type="presParOf" srcId="{D984F478-640C-4451-9A63-765B6CEC6C18}" destId="{9E767744-35D7-437C-A6B3-CBFFDAA16C17}" srcOrd="7" destOrd="0" presId="urn:microsoft.com/office/officeart/2005/8/layout/process1"/>
    <dgm:cxn modelId="{E0EFF985-768E-4815-99A2-D4AA4E99B91F}" type="presParOf" srcId="{9E767744-35D7-437C-A6B3-CBFFDAA16C17}" destId="{E38B8DEF-5779-46B4-B2AD-7D1BD9F64A92}" srcOrd="0" destOrd="0" presId="urn:microsoft.com/office/officeart/2005/8/layout/process1"/>
    <dgm:cxn modelId="{422EC608-05A2-4425-A273-6BD06755B1BB}" type="presParOf" srcId="{D984F478-640C-4451-9A63-765B6CEC6C18}" destId="{0D468600-F25A-430C-A4A2-A241186BBD0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60213-1369-6B4D-820D-86A106C175C8}">
      <dsp:nvSpPr>
        <dsp:cNvPr id="0" name=""/>
        <dsp:cNvSpPr/>
      </dsp:nvSpPr>
      <dsp:spPr>
        <a:xfrm>
          <a:off x="4316988" y="2473918"/>
          <a:ext cx="1852142" cy="1852142"/>
        </a:xfrm>
        <a:prstGeom prst="ellipse">
          <a:avLst/>
        </a:prstGeom>
        <a:gradFill rotWithShape="0">
          <a:gsLst>
            <a:gs pos="0">
              <a:srgbClr val="3891A7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3891A7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3891A7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3891A7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3891A7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3891A7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Magasabb</a:t>
          </a:r>
          <a:r>
            <a:rPr lang="en-US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szintű</a:t>
          </a:r>
          <a:r>
            <a:rPr lang="en-US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</a:t>
          </a:r>
          <a:r>
            <a:rPr lang="hu-HU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-</a:t>
          </a:r>
          <a:r>
            <a:rPr lang="en-US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védelem</a:t>
          </a:r>
          <a:endParaRPr lang="en-US" sz="22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4588228" y="2745158"/>
        <a:ext cx="1309662" cy="1309662"/>
      </dsp:txXfrm>
    </dsp:sp>
    <dsp:sp modelId="{327E763A-D072-7A45-ADE2-172351441937}">
      <dsp:nvSpPr>
        <dsp:cNvPr id="0" name=""/>
        <dsp:cNvSpPr/>
      </dsp:nvSpPr>
      <dsp:spPr>
        <a:xfrm rot="10836547">
          <a:off x="2628855" y="3107944"/>
          <a:ext cx="1645630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358299-8073-0443-B7EC-35E2047EC428}">
      <dsp:nvSpPr>
        <dsp:cNvPr id="0" name=""/>
        <dsp:cNvSpPr/>
      </dsp:nvSpPr>
      <dsp:spPr>
        <a:xfrm>
          <a:off x="1734233" y="2542405"/>
          <a:ext cx="1682995" cy="16584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Elavult ivóvíz-felügyelet helyett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Integrált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kockázatalapú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megközelítés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1782807" y="2590979"/>
        <a:ext cx="1585847" cy="1561305"/>
      </dsp:txXfrm>
    </dsp:sp>
    <dsp:sp modelId="{74FC5BA8-9020-204A-A468-A39B8312D54A}">
      <dsp:nvSpPr>
        <dsp:cNvPr id="0" name=""/>
        <dsp:cNvSpPr/>
      </dsp:nvSpPr>
      <dsp:spPr>
        <a:xfrm rot="13500000">
          <a:off x="3071954" y="1812311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9BC84-C9E8-C845-A7DA-0E3B34E54220}">
      <dsp:nvSpPr>
        <dsp:cNvPr id="0" name=""/>
        <dsp:cNvSpPr/>
      </dsp:nvSpPr>
      <dsp:spPr>
        <a:xfrm>
          <a:off x="2440371" y="773255"/>
          <a:ext cx="1759535" cy="14076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Korszerű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paraméterlista</a:t>
          </a:r>
          <a:endParaRPr lang="hu-HU" sz="1600" kern="1200" dirty="0" smtClean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(WHO)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2481599" y="814483"/>
        <a:ext cx="1677079" cy="1325172"/>
      </dsp:txXfrm>
    </dsp:sp>
    <dsp:sp modelId="{283E4605-B16F-D14B-875B-66934FDAB1B8}">
      <dsp:nvSpPr>
        <dsp:cNvPr id="0" name=""/>
        <dsp:cNvSpPr/>
      </dsp:nvSpPr>
      <dsp:spPr>
        <a:xfrm rot="16200000">
          <a:off x="4395702" y="1263996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8C16B-C798-E249-A75F-F5FE100A41C5}">
      <dsp:nvSpPr>
        <dsp:cNvPr id="0" name=""/>
        <dsp:cNvSpPr/>
      </dsp:nvSpPr>
      <dsp:spPr>
        <a:xfrm>
          <a:off x="4363291" y="-23244"/>
          <a:ext cx="1759535" cy="14076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Egységes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engedélyezési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eljárás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a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vízzel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érintekező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anyagokra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4404519" y="17984"/>
        <a:ext cx="1677079" cy="1325172"/>
      </dsp:txXfrm>
    </dsp:sp>
    <dsp:sp modelId="{3C8E25AE-F8A3-FE43-A305-0F0C83F0AA2C}">
      <dsp:nvSpPr>
        <dsp:cNvPr id="0" name=""/>
        <dsp:cNvSpPr/>
      </dsp:nvSpPr>
      <dsp:spPr>
        <a:xfrm rot="18900000">
          <a:off x="5719450" y="1812311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F29F8-BF9C-6E48-AF54-372D6607F905}">
      <dsp:nvSpPr>
        <dsp:cNvPr id="0" name=""/>
        <dsp:cNvSpPr/>
      </dsp:nvSpPr>
      <dsp:spPr>
        <a:xfrm>
          <a:off x="6286211" y="773255"/>
          <a:ext cx="1759535" cy="14076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Egészséges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ivóvízhez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való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hozzájutás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javítása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6327439" y="814483"/>
        <a:ext cx="1677079" cy="1325172"/>
      </dsp:txXfrm>
    </dsp:sp>
    <dsp:sp modelId="{0FFA55B3-347F-3644-9192-68DEDFB8CF09}">
      <dsp:nvSpPr>
        <dsp:cNvPr id="0" name=""/>
        <dsp:cNvSpPr/>
      </dsp:nvSpPr>
      <dsp:spPr>
        <a:xfrm>
          <a:off x="6267764" y="3136059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3E03E-B51F-4A42-8ECB-D5118D69A329}">
      <dsp:nvSpPr>
        <dsp:cNvPr id="0" name=""/>
        <dsp:cNvSpPr/>
      </dsp:nvSpPr>
      <dsp:spPr>
        <a:xfrm>
          <a:off x="7091500" y="2425397"/>
          <a:ext cx="1741957" cy="19491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i="1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Az ivóvízbe vetett bizalom növelése érdekében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Átláthatóság</a:t>
          </a:r>
          <a:r>
            <a:rPr lang="en-US" sz="15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lakossági</a:t>
          </a:r>
          <a:r>
            <a:rPr lang="en-US" sz="15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tájékoztatás</a:t>
          </a:r>
          <a:r>
            <a:rPr lang="en-US" sz="15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növelése</a:t>
          </a:r>
          <a:endParaRPr lang="en-US" sz="15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7142520" y="2476417"/>
        <a:ext cx="1639917" cy="1847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60213-1369-6B4D-820D-86A106C175C8}">
      <dsp:nvSpPr>
        <dsp:cNvPr id="0" name=""/>
        <dsp:cNvSpPr/>
      </dsp:nvSpPr>
      <dsp:spPr>
        <a:xfrm>
          <a:off x="4316988" y="2473918"/>
          <a:ext cx="1852142" cy="1852142"/>
        </a:xfrm>
        <a:prstGeom prst="ellipse">
          <a:avLst/>
        </a:prstGeom>
        <a:gradFill rotWithShape="0">
          <a:gsLst>
            <a:gs pos="0">
              <a:srgbClr val="3891A7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3891A7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3891A7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3891A7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3891A7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3891A7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Magasabb</a:t>
          </a:r>
          <a:r>
            <a:rPr lang="en-US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szintű</a:t>
          </a:r>
          <a:r>
            <a:rPr lang="en-US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</a:t>
          </a:r>
          <a:r>
            <a:rPr lang="hu-HU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-</a:t>
          </a:r>
          <a:r>
            <a:rPr lang="en-US" sz="22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védelem</a:t>
          </a:r>
          <a:endParaRPr lang="en-US" sz="22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4588228" y="2745158"/>
        <a:ext cx="1309662" cy="1309662"/>
      </dsp:txXfrm>
    </dsp:sp>
    <dsp:sp modelId="{327E763A-D072-7A45-ADE2-172351441937}">
      <dsp:nvSpPr>
        <dsp:cNvPr id="0" name=""/>
        <dsp:cNvSpPr/>
      </dsp:nvSpPr>
      <dsp:spPr>
        <a:xfrm rot="10836547">
          <a:off x="2628855" y="3107944"/>
          <a:ext cx="1645630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358299-8073-0443-B7EC-35E2047EC428}">
      <dsp:nvSpPr>
        <dsp:cNvPr id="0" name=""/>
        <dsp:cNvSpPr/>
      </dsp:nvSpPr>
      <dsp:spPr>
        <a:xfrm>
          <a:off x="1734233" y="2542405"/>
          <a:ext cx="1682995" cy="16584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B80A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FEB80A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FEB80A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FEB80A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FEB80A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FEB80A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Elavult ivóvíz-felügyelet helyett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Integrált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kockázatalapú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megközelítés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1782807" y="2590979"/>
        <a:ext cx="1585847" cy="1561305"/>
      </dsp:txXfrm>
    </dsp:sp>
    <dsp:sp modelId="{74FC5BA8-9020-204A-A468-A39B8312D54A}">
      <dsp:nvSpPr>
        <dsp:cNvPr id="0" name=""/>
        <dsp:cNvSpPr/>
      </dsp:nvSpPr>
      <dsp:spPr>
        <a:xfrm rot="13500000">
          <a:off x="3071954" y="1812311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9BC84-C9E8-C845-A7DA-0E3B34E54220}">
      <dsp:nvSpPr>
        <dsp:cNvPr id="0" name=""/>
        <dsp:cNvSpPr/>
      </dsp:nvSpPr>
      <dsp:spPr>
        <a:xfrm>
          <a:off x="2440371" y="773255"/>
          <a:ext cx="1759535" cy="14076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32D2E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C32D2E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C32D2E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C32D2E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C32D2E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C32D2E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Korszerű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paraméterlista</a:t>
          </a:r>
          <a:endParaRPr lang="hu-HU" sz="1600" kern="1200" dirty="0" smtClean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(WHO)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2481599" y="814483"/>
        <a:ext cx="1677079" cy="1325172"/>
      </dsp:txXfrm>
    </dsp:sp>
    <dsp:sp modelId="{283E4605-B16F-D14B-875B-66934FDAB1B8}">
      <dsp:nvSpPr>
        <dsp:cNvPr id="0" name=""/>
        <dsp:cNvSpPr/>
      </dsp:nvSpPr>
      <dsp:spPr>
        <a:xfrm rot="16200000">
          <a:off x="4395702" y="1263996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8C16B-C798-E249-A75F-F5FE100A41C5}">
      <dsp:nvSpPr>
        <dsp:cNvPr id="0" name=""/>
        <dsp:cNvSpPr/>
      </dsp:nvSpPr>
      <dsp:spPr>
        <a:xfrm>
          <a:off x="4363291" y="-23244"/>
          <a:ext cx="1759535" cy="14076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AA33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84AA3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84AA3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84AA3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84AA33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84AA33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Egységes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engedélyezési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eljárás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a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vízzel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érintekező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anyagokra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4404519" y="17984"/>
        <a:ext cx="1677079" cy="1325172"/>
      </dsp:txXfrm>
    </dsp:sp>
    <dsp:sp modelId="{3C8E25AE-F8A3-FE43-A305-0F0C83F0AA2C}">
      <dsp:nvSpPr>
        <dsp:cNvPr id="0" name=""/>
        <dsp:cNvSpPr/>
      </dsp:nvSpPr>
      <dsp:spPr>
        <a:xfrm rot="18900000">
          <a:off x="5719450" y="1812311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F29F8-BF9C-6E48-AF54-372D6607F905}">
      <dsp:nvSpPr>
        <dsp:cNvPr id="0" name=""/>
        <dsp:cNvSpPr/>
      </dsp:nvSpPr>
      <dsp:spPr>
        <a:xfrm>
          <a:off x="6286211" y="773255"/>
          <a:ext cx="1759535" cy="14076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964305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Egészséges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ivóvízhez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való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hozzájutás</a:t>
          </a:r>
          <a:r>
            <a:rPr lang="en-US" sz="16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javítása</a:t>
          </a:r>
          <a:endParaRPr lang="en-US" sz="16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6327439" y="814483"/>
        <a:ext cx="1677079" cy="1325172"/>
      </dsp:txXfrm>
    </dsp:sp>
    <dsp:sp modelId="{0FFA55B3-347F-3644-9192-68DEDFB8CF09}">
      <dsp:nvSpPr>
        <dsp:cNvPr id="0" name=""/>
        <dsp:cNvSpPr/>
      </dsp:nvSpPr>
      <dsp:spPr>
        <a:xfrm>
          <a:off x="6267764" y="3136059"/>
          <a:ext cx="1694714" cy="527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3E03E-B51F-4A42-8ECB-D5118D69A329}">
      <dsp:nvSpPr>
        <dsp:cNvPr id="0" name=""/>
        <dsp:cNvSpPr/>
      </dsp:nvSpPr>
      <dsp:spPr>
        <a:xfrm>
          <a:off x="7091500" y="2425397"/>
          <a:ext cx="1741957" cy="19491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5A8D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475A8D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475A8D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475A8D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475A8D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rgbClr val="475A8D">
              <a:hueOff val="0"/>
              <a:satOff val="0"/>
              <a:lumOff val="0"/>
              <a:alphaOff val="0"/>
              <a:shade val="8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i="1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Az ivóvízbe vetett bizalom növelése érdekében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Átláthatóság</a:t>
          </a:r>
          <a:r>
            <a:rPr lang="en-US" sz="15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lakossági</a:t>
          </a:r>
          <a:r>
            <a:rPr lang="en-US" sz="15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tájékoztatás</a:t>
          </a:r>
          <a:r>
            <a:rPr lang="en-US" sz="1500" kern="1200" dirty="0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dirty="0" err="1" smtClean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növelése</a:t>
          </a:r>
          <a:endParaRPr lang="en-US" sz="1500" kern="120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</dsp:txBody>
      <dsp:txXfrm>
        <a:off x="7142520" y="2476417"/>
        <a:ext cx="1639917" cy="1847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8135F-3D63-4414-AE53-2FBBA4E77AB5}">
      <dsp:nvSpPr>
        <dsp:cNvPr id="0" name=""/>
        <dsp:cNvSpPr/>
      </dsp:nvSpPr>
      <dsp:spPr>
        <a:xfrm>
          <a:off x="4445" y="389285"/>
          <a:ext cx="1875830" cy="229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1" kern="1200" dirty="0" smtClean="0"/>
            <a:t>Európai Bizottság </a:t>
          </a:r>
          <a:r>
            <a:rPr lang="hu-HU" sz="1800" kern="1200" dirty="0" smtClean="0"/>
            <a:t>határozata</a:t>
          </a:r>
        </a:p>
      </dsp:txBody>
      <dsp:txXfrm>
        <a:off x="59386" y="444226"/>
        <a:ext cx="1765948" cy="2180567"/>
      </dsp:txXfrm>
    </dsp:sp>
    <dsp:sp modelId="{D859A46F-764C-4735-B553-19B159900BCF}">
      <dsp:nvSpPr>
        <dsp:cNvPr id="0" name=""/>
        <dsp:cNvSpPr/>
      </dsp:nvSpPr>
      <dsp:spPr>
        <a:xfrm>
          <a:off x="2049296" y="1324923"/>
          <a:ext cx="358324" cy="41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2049296" y="1408757"/>
        <a:ext cx="250827" cy="251504"/>
      </dsp:txXfrm>
    </dsp:sp>
    <dsp:sp modelId="{A7B00820-4C5A-4D33-BF41-3C22CC8770B9}">
      <dsp:nvSpPr>
        <dsp:cNvPr id="0" name=""/>
        <dsp:cNvSpPr/>
      </dsp:nvSpPr>
      <dsp:spPr>
        <a:xfrm>
          <a:off x="2556359" y="390744"/>
          <a:ext cx="1609706" cy="2287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1" kern="1200" dirty="0" smtClean="0"/>
            <a:t>országos </a:t>
          </a:r>
          <a:r>
            <a:rPr lang="hu-HU" sz="1800" b="1" kern="1200" dirty="0" err="1" smtClean="0"/>
            <a:t>tisztifőorvos</a:t>
          </a:r>
          <a:endParaRPr lang="hu-HU" sz="1800" b="1" kern="1200" dirty="0" smtClean="0"/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sz="1800" b="0" kern="1200" dirty="0" smtClean="0"/>
            <a:t>NNGYK </a:t>
          </a:r>
          <a:r>
            <a:rPr lang="hu-HU" sz="1800" b="0" kern="1200" dirty="0" smtClean="0"/>
            <a:t>honlap</a:t>
          </a:r>
        </a:p>
      </dsp:txBody>
      <dsp:txXfrm>
        <a:off x="2603506" y="437891"/>
        <a:ext cx="1515412" cy="2193236"/>
      </dsp:txXfrm>
    </dsp:sp>
    <dsp:sp modelId="{70F70691-F5BB-4FD9-ABF9-DC16E1DFF262}">
      <dsp:nvSpPr>
        <dsp:cNvPr id="0" name=""/>
        <dsp:cNvSpPr/>
      </dsp:nvSpPr>
      <dsp:spPr>
        <a:xfrm>
          <a:off x="4335087" y="1324923"/>
          <a:ext cx="358324" cy="41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4335087" y="1408757"/>
        <a:ext cx="250827" cy="251504"/>
      </dsp:txXfrm>
    </dsp:sp>
    <dsp:sp modelId="{D1A4571F-C17A-4CDF-A640-0BD279A467C4}">
      <dsp:nvSpPr>
        <dsp:cNvPr id="0" name=""/>
        <dsp:cNvSpPr/>
      </dsp:nvSpPr>
      <dsp:spPr>
        <a:xfrm>
          <a:off x="4842150" y="381344"/>
          <a:ext cx="1605092" cy="2306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Vízügyi hatóság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Nyersvíz monitoring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Kockázat-értékelés</a:t>
          </a:r>
          <a:endParaRPr lang="hu-HU" sz="1400" kern="1200" dirty="0"/>
        </a:p>
      </dsp:txBody>
      <dsp:txXfrm>
        <a:off x="4889162" y="428356"/>
        <a:ext cx="1511068" cy="2212306"/>
      </dsp:txXfrm>
    </dsp:sp>
    <dsp:sp modelId="{696DD345-8F67-4DDF-AF5A-267AF800242B}">
      <dsp:nvSpPr>
        <dsp:cNvPr id="0" name=""/>
        <dsp:cNvSpPr/>
      </dsp:nvSpPr>
      <dsp:spPr>
        <a:xfrm>
          <a:off x="6616263" y="1324923"/>
          <a:ext cx="358324" cy="41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6616263" y="1408757"/>
        <a:ext cx="250827" cy="251504"/>
      </dsp:txXfrm>
    </dsp:sp>
    <dsp:sp modelId="{BC1B4C20-31EC-4416-BD4D-32A992FCB064}">
      <dsp:nvSpPr>
        <dsp:cNvPr id="0" name=""/>
        <dsp:cNvSpPr/>
      </dsp:nvSpPr>
      <dsp:spPr>
        <a:xfrm>
          <a:off x="7123327" y="271122"/>
          <a:ext cx="1873920" cy="2526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smtClean="0"/>
            <a:t>Viziközmű-szolgáltatók</a:t>
          </a:r>
          <a:endParaRPr lang="hu-HU" sz="18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smtClean="0"/>
            <a:t>VBT-be beépíteni</a:t>
          </a:r>
          <a:endParaRPr lang="hu-H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egyedi veszélyelemzés</a:t>
          </a:r>
          <a:endParaRPr lang="hu-HU" sz="1400" kern="1200" dirty="0"/>
        </a:p>
      </dsp:txBody>
      <dsp:txXfrm>
        <a:off x="7178212" y="326007"/>
        <a:ext cx="1764150" cy="2417005"/>
      </dsp:txXfrm>
    </dsp:sp>
    <dsp:sp modelId="{9E767744-35D7-437C-A6B3-CBFFDAA16C17}">
      <dsp:nvSpPr>
        <dsp:cNvPr id="0" name=""/>
        <dsp:cNvSpPr/>
      </dsp:nvSpPr>
      <dsp:spPr>
        <a:xfrm>
          <a:off x="9166268" y="1324923"/>
          <a:ext cx="358324" cy="41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9166268" y="1408757"/>
        <a:ext cx="250827" cy="251504"/>
      </dsp:txXfrm>
    </dsp:sp>
    <dsp:sp modelId="{0D468600-F25A-430C-A4A2-A241186BBD08}">
      <dsp:nvSpPr>
        <dsp:cNvPr id="0" name=""/>
        <dsp:cNvSpPr/>
      </dsp:nvSpPr>
      <dsp:spPr>
        <a:xfrm>
          <a:off x="9673331" y="690670"/>
          <a:ext cx="1690211" cy="168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1" kern="1200" dirty="0" smtClean="0"/>
            <a:t>Rutin monitoring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kern="1200" dirty="0" smtClean="0"/>
            <a:t>- önellenőrző</a:t>
          </a:r>
        </a:p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u-HU" sz="1800" kern="1200" dirty="0" smtClean="0"/>
            <a:t>- hatósági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 dirty="0" smtClean="0"/>
        </a:p>
      </dsp:txBody>
      <dsp:txXfrm>
        <a:off x="9722761" y="740100"/>
        <a:ext cx="1591351" cy="158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F98A5F-1AC3-40F7-9636-3049DDF3C1B0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F7F517-F2D7-461C-AC35-0F54EBBDF6D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CF58CF98-D4D1-46EC-81A9-070A8C63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0C62FE4F-0FC4-482D-9B2D-CC8C69B2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5FE95C0-9DBA-4AE4-ABAA-8AA7F90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0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9CBC935D-199C-4466-9A7F-6F0E29E8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14E9EB25-3A48-4F3B-BC2F-D416F40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F896DE7-39F2-41EB-9B3C-115BE610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7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D031A70-5DCD-4A6C-A449-E90DA04A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530A938-5BF4-4F68-8E44-75E13DCB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540DD37F-2007-47AB-ACCE-2D28942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8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7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7FB7248-A80F-41A0-836A-F9075EEC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46291E58-1371-46ED-96EB-83B54C1A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FED3814-563D-47F8-B9B8-2896CC71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85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089FE322-C6A9-473D-A5F3-6144C04C898A}" type="datetimeFigureOut">
              <a:rPr lang="hu-HU" smtClean="0"/>
              <a:t>2024. 01. 25.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44871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2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4D1AFF7C-631C-4556-BDB0-A9C7748F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D1AF7E08-6646-4A12-9928-6EEF9EDD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>
            <a:extLst>
              <a:ext uri="{FF2B5EF4-FFF2-40B4-BE49-F238E27FC236}">
                <a16:creationId xmlns:a16="http://schemas.microsoft.com/office/drawing/2014/main" id="{451EA8F4-75AF-4990-B37A-3A754D7F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2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BA11F795-4447-4672-8A7D-E3FBE5B7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634E6E2A-4FED-4A1D-ACFC-E81A2B1F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35E533A9-3565-494F-9E21-9D094F7D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95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>
            <a:extLst>
              <a:ext uri="{FF2B5EF4-FFF2-40B4-BE49-F238E27FC236}">
                <a16:creationId xmlns:a16="http://schemas.microsoft.com/office/drawing/2014/main" id="{75C8A42B-2A25-436F-BA04-C6EEC874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4754CBA-794F-436E-9C11-57234AE7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60CBC7B-63E9-4A0E-A050-7893BBD8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7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D012EEA9-2736-4101-98C2-8AA7A7E7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FE647E33-8423-4D6B-B330-87F16C5B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CA27BFA0-6BFF-45BE-97DA-22A5CC25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3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6189703D-5E2E-4D64-8CEC-66DFA11B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572F7F64-E8E4-43F4-AEA4-80FA1577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27CAE4AF-C961-42B4-B89A-71863888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76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0BF256DA-1987-49D0-A228-104BE0A30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89FE322-C6A9-473D-A5F3-6144C04C898A}" type="datetimeFigureOut">
              <a:rPr lang="hu-HU" smtClean="0"/>
              <a:pPr/>
              <a:t>2024. 01. 25.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2CC8B01-C818-48A3-A421-A9722FFB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D649A16-DC1E-4FDA-AA87-1F7A2ABD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1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356616" y="2130415"/>
            <a:ext cx="11430000" cy="1689095"/>
          </a:xfrm>
        </p:spPr>
        <p:txBody>
          <a:bodyPr>
            <a:noAutofit/>
          </a:bodyPr>
          <a:lstStyle/>
          <a:p>
            <a:r>
              <a:rPr lang="hu-HU" sz="3600" b="1" dirty="0"/>
              <a:t>5/2023 (I.12.) Kormányrendelet valamint 510/2023 (11.20.) Kormányrendelet laboratóriumi munkát érintő főbb változásai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400" b="1" dirty="0" smtClean="0"/>
              <a:t>Vizsgálati </a:t>
            </a:r>
            <a:r>
              <a:rPr lang="hu-HU" sz="2400" b="1" dirty="0"/>
              <a:t>számok, vizsgálati kötelezettség, határértékek változása</a:t>
            </a:r>
            <a:endParaRPr lang="hu-HU" sz="3600" b="1" dirty="0"/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895600" y="5082548"/>
            <a:ext cx="6400800" cy="697632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Bufa-Dőrr Zsuzsanna</a:t>
            </a:r>
          </a:p>
          <a:p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NNGYK </a:t>
            </a:r>
            <a:r>
              <a:rPr lang="hu-HU" sz="2200" dirty="0">
                <a:solidFill>
                  <a:schemeClr val="bg1">
                    <a:lumMod val="65000"/>
                  </a:schemeClr>
                </a:solidFill>
              </a:rPr>
              <a:t>Közegészségügyi Laboratóriumi és Módszertani </a:t>
            </a:r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Főosztály</a:t>
            </a:r>
            <a:endParaRPr lang="hu-HU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Connector 9"/>
          <p:cNvCxnSpPr/>
          <p:nvPr/>
        </p:nvCxnSpPr>
        <p:spPr>
          <a:xfrm flipV="1">
            <a:off x="1631504" y="3819510"/>
            <a:ext cx="8784976" cy="2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23785" y="568390"/>
            <a:ext cx="5985529" cy="503079"/>
          </a:xfrm>
        </p:spPr>
        <p:txBody>
          <a:bodyPr>
            <a:noAutofit/>
          </a:bodyPr>
          <a:lstStyle/>
          <a:p>
            <a:r>
              <a:rPr lang="hu-HU" sz="3600" b="1" dirty="0"/>
              <a:t>Vizsgálati mintaszám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569" y="4723728"/>
            <a:ext cx="10515600" cy="1451496"/>
          </a:xfrm>
        </p:spPr>
        <p:txBody>
          <a:bodyPr>
            <a:normAutofit/>
          </a:bodyPr>
          <a:lstStyle/>
          <a:p>
            <a:r>
              <a:rPr lang="en-US" sz="2400" dirty="0" err="1"/>
              <a:t>Számítás</a:t>
            </a:r>
            <a:r>
              <a:rPr lang="en-US" sz="2400" dirty="0"/>
              <a:t> </a:t>
            </a:r>
            <a:r>
              <a:rPr lang="en-US" sz="2400" dirty="0" err="1"/>
              <a:t>módszertan</a:t>
            </a:r>
            <a:r>
              <a:rPr lang="en-US" sz="2400" dirty="0"/>
              <a:t> </a:t>
            </a:r>
          </a:p>
          <a:p>
            <a:pPr lvl="1"/>
            <a:r>
              <a:rPr lang="en-US" sz="1867" dirty="0"/>
              <a:t>Pl. 1000-10.000 </a:t>
            </a:r>
            <a:r>
              <a:rPr lang="en-US" sz="1867" dirty="0" err="1"/>
              <a:t>között</a:t>
            </a:r>
            <a:r>
              <a:rPr lang="en-US" sz="1867" dirty="0"/>
              <a:t>: 	</a:t>
            </a:r>
            <a:endParaRPr lang="hu-HU" sz="1867" dirty="0" smtClean="0"/>
          </a:p>
          <a:p>
            <a:pPr marL="457200" lvl="1" indent="0">
              <a:buNone/>
            </a:pPr>
            <a:r>
              <a:rPr lang="hu-HU" sz="1867" dirty="0"/>
              <a:t>	</a:t>
            </a:r>
            <a:r>
              <a:rPr lang="hu-HU" sz="1867" dirty="0" smtClean="0"/>
              <a:t>		</a:t>
            </a:r>
            <a:r>
              <a:rPr lang="en-US" sz="1867" dirty="0" smtClean="0"/>
              <a:t>A </a:t>
            </a:r>
            <a:r>
              <a:rPr lang="en-US" sz="1867" dirty="0" err="1"/>
              <a:t>csoport</a:t>
            </a:r>
            <a:r>
              <a:rPr lang="en-US" sz="1867" dirty="0"/>
              <a:t> - </a:t>
            </a:r>
            <a:r>
              <a:rPr lang="en-US" sz="1867" dirty="0" err="1"/>
              <a:t>első</a:t>
            </a:r>
            <a:r>
              <a:rPr lang="en-US" sz="1867" dirty="0"/>
              <a:t> 1000 m</a:t>
            </a:r>
            <a:r>
              <a:rPr lang="en-US" sz="1867" baseline="30000" dirty="0"/>
              <a:t>3</a:t>
            </a:r>
            <a:r>
              <a:rPr lang="en-US" sz="1867" dirty="0"/>
              <a:t> 4 </a:t>
            </a:r>
            <a:r>
              <a:rPr lang="en-US" sz="1867" dirty="0" err="1"/>
              <a:t>minta</a:t>
            </a:r>
            <a:r>
              <a:rPr lang="en-US" sz="1867" dirty="0"/>
              <a:t>, 1001-2000-ig 7 </a:t>
            </a:r>
            <a:r>
              <a:rPr lang="en-US" sz="1867" dirty="0" err="1"/>
              <a:t>stb</a:t>
            </a:r>
            <a:r>
              <a:rPr lang="en-US" sz="1867" dirty="0"/>
              <a:t>. </a:t>
            </a:r>
          </a:p>
          <a:p>
            <a:pPr marL="609585" lvl="1" indent="0">
              <a:buNone/>
            </a:pPr>
            <a:r>
              <a:rPr lang="en-US" sz="1867" dirty="0"/>
              <a:t>			B </a:t>
            </a:r>
            <a:r>
              <a:rPr lang="en-US" sz="1867" dirty="0" err="1"/>
              <a:t>csoport</a:t>
            </a:r>
            <a:r>
              <a:rPr lang="en-US" sz="1867" dirty="0"/>
              <a:t> </a:t>
            </a:r>
            <a:r>
              <a:rPr lang="mr-IN" sz="1867" dirty="0"/>
              <a:t>–</a:t>
            </a:r>
            <a:r>
              <a:rPr lang="en-US" sz="1867" dirty="0"/>
              <a:t> </a:t>
            </a:r>
            <a:r>
              <a:rPr lang="en-US" sz="1867" dirty="0" err="1"/>
              <a:t>első</a:t>
            </a:r>
            <a:r>
              <a:rPr lang="en-US" sz="1867" dirty="0"/>
              <a:t> 1000 m</a:t>
            </a:r>
            <a:r>
              <a:rPr lang="en-US" sz="1867" baseline="30000" dirty="0"/>
              <a:t>3</a:t>
            </a:r>
            <a:r>
              <a:rPr lang="en-US" sz="1867" dirty="0"/>
              <a:t> 1 </a:t>
            </a:r>
            <a:r>
              <a:rPr lang="en-US" sz="1867" dirty="0" err="1"/>
              <a:t>minta</a:t>
            </a:r>
            <a:r>
              <a:rPr lang="en-US" sz="1867" dirty="0"/>
              <a:t>, 1001-5500-ig 2 </a:t>
            </a:r>
            <a:r>
              <a:rPr lang="en-US" sz="1867" dirty="0" err="1"/>
              <a:t>stb</a:t>
            </a:r>
            <a:r>
              <a:rPr lang="en-US" sz="1867" dirty="0"/>
              <a:t>. </a:t>
            </a:r>
          </a:p>
        </p:txBody>
      </p:sp>
      <p:pic>
        <p:nvPicPr>
          <p:cNvPr id="6" name="Picture 5" descr="Screen Shot 2023-02-15 at 22.2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7" y="1298707"/>
            <a:ext cx="11786497" cy="3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468713" y="503075"/>
            <a:ext cx="6965244" cy="503079"/>
          </a:xfrm>
        </p:spPr>
        <p:txBody>
          <a:bodyPr>
            <a:noAutofit/>
          </a:bodyPr>
          <a:lstStyle/>
          <a:p>
            <a:r>
              <a:rPr lang="hu-HU" sz="3600" b="1" dirty="0"/>
              <a:t>Vizsgálati mintaszám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215" y="4672798"/>
            <a:ext cx="11822787" cy="1693412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</a:pPr>
            <a:r>
              <a:rPr lang="hu-HU" sz="2133" dirty="0"/>
              <a:t>Vizsgálatszámot 10 m</a:t>
            </a:r>
            <a:r>
              <a:rPr lang="hu-HU" sz="2133" baseline="30000" dirty="0"/>
              <a:t>3</a:t>
            </a:r>
            <a:r>
              <a:rPr lang="hu-HU" sz="2133" dirty="0"/>
              <a:t> alatt, és B csoportra 10 m</a:t>
            </a:r>
            <a:r>
              <a:rPr lang="hu-HU" sz="2133" baseline="30000" dirty="0"/>
              <a:t>3</a:t>
            </a:r>
            <a:r>
              <a:rPr lang="hu-HU" sz="2133" dirty="0"/>
              <a:t>-100 m</a:t>
            </a:r>
            <a:r>
              <a:rPr lang="hu-HU" sz="2133" baseline="30000" dirty="0"/>
              <a:t>3</a:t>
            </a:r>
            <a:r>
              <a:rPr lang="hu-HU" sz="2133" dirty="0"/>
              <a:t> között a népegészségügyi hatóság állapítja meg - NEM NULLA</a:t>
            </a:r>
          </a:p>
          <a:p>
            <a:pPr>
              <a:spcBef>
                <a:spcPts val="533"/>
              </a:spcBef>
            </a:pPr>
            <a:r>
              <a:rPr lang="hu-HU" sz="2133" dirty="0"/>
              <a:t>Javaslat: &lt;10 m</a:t>
            </a:r>
            <a:r>
              <a:rPr lang="hu-HU" sz="2133" baseline="30000" dirty="0"/>
              <a:t>3</a:t>
            </a:r>
            <a:r>
              <a:rPr lang="hu-HU" sz="2133" dirty="0"/>
              <a:t> 	A csoport paraméterei minimum 1 minta/év </a:t>
            </a:r>
          </a:p>
          <a:p>
            <a:pPr marL="0" indent="0">
              <a:spcBef>
                <a:spcPts val="533"/>
              </a:spcBef>
              <a:buNone/>
            </a:pPr>
            <a:r>
              <a:rPr lang="hu-HU" sz="2133" dirty="0"/>
              <a:t>		</a:t>
            </a:r>
            <a:r>
              <a:rPr lang="hu-HU" sz="2133" dirty="0" smtClean="0"/>
              <a:t>	B </a:t>
            </a:r>
            <a:r>
              <a:rPr lang="hu-HU" sz="2133" dirty="0"/>
              <a:t>csoport paraméterei: minimum 1 minta/3 év</a:t>
            </a:r>
          </a:p>
          <a:p>
            <a:pPr>
              <a:spcBef>
                <a:spcPts val="533"/>
              </a:spcBef>
            </a:pPr>
            <a:r>
              <a:rPr lang="hu-HU" sz="2133" dirty="0"/>
              <a:t>Javaslat: 10 m</a:t>
            </a:r>
            <a:r>
              <a:rPr lang="hu-HU" sz="2133" baseline="30000" dirty="0"/>
              <a:t>3</a:t>
            </a:r>
            <a:r>
              <a:rPr lang="hu-HU" sz="2133" dirty="0"/>
              <a:t>-100 m</a:t>
            </a:r>
            <a:r>
              <a:rPr lang="hu-HU" sz="2133" baseline="30000" dirty="0"/>
              <a:t>3</a:t>
            </a:r>
            <a:r>
              <a:rPr lang="hu-HU" sz="2133" dirty="0"/>
              <a:t> B csoport paraméterei: 1 minta/év (3 évente 1-re csökkenthető)</a:t>
            </a:r>
            <a:endParaRPr lang="en-US" sz="2133" dirty="0"/>
          </a:p>
          <a:p>
            <a:pPr marL="0" indent="0">
              <a:spcBef>
                <a:spcPts val="533"/>
              </a:spcBef>
              <a:buNone/>
            </a:pPr>
            <a:endParaRPr lang="en-US" sz="2133" dirty="0"/>
          </a:p>
        </p:txBody>
      </p:sp>
      <p:pic>
        <p:nvPicPr>
          <p:cNvPr id="6" name="Picture 5" descr="Screen Shot 2023-02-15 at 22.2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7" y="1298707"/>
            <a:ext cx="11786497" cy="3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4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713642" y="519404"/>
            <a:ext cx="5969201" cy="503079"/>
          </a:xfrm>
        </p:spPr>
        <p:txBody>
          <a:bodyPr>
            <a:noAutofit/>
          </a:bodyPr>
          <a:lstStyle/>
          <a:p>
            <a:r>
              <a:rPr lang="hu-HU" sz="3600" b="1" dirty="0"/>
              <a:t>Vizsgálati mintaszám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569" y="4723727"/>
            <a:ext cx="10515600" cy="1693412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</a:pPr>
            <a:r>
              <a:rPr lang="hu-HU" sz="2400" b="1" dirty="0">
                <a:solidFill>
                  <a:srgbClr val="FF0000"/>
                </a:solidFill>
              </a:rPr>
              <a:t>Hatósági mintaszám: 10 %, felfelé kerekítve (nem lehet 1-nél kevesebb)</a:t>
            </a:r>
          </a:p>
          <a:p>
            <a:pPr>
              <a:spcBef>
                <a:spcPts val="533"/>
              </a:spcBef>
            </a:pPr>
            <a:r>
              <a:rPr lang="hu-HU" sz="2400" b="1" dirty="0"/>
              <a:t>Mintaszám csökkentés/felmentés </a:t>
            </a:r>
            <a:r>
              <a:rPr lang="hu-HU" sz="2400" dirty="0" smtClean="0"/>
              <a:t>érvényesíthető</a:t>
            </a:r>
            <a:endParaRPr lang="en-US" sz="2400" dirty="0"/>
          </a:p>
        </p:txBody>
      </p:sp>
      <p:pic>
        <p:nvPicPr>
          <p:cNvPr id="6" name="Picture 5" descr="Screen Shot 2023-02-15 at 22.2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7" y="1298707"/>
            <a:ext cx="11786497" cy="3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433422" y="351007"/>
            <a:ext cx="6069807" cy="677500"/>
          </a:xfrm>
        </p:spPr>
        <p:txBody>
          <a:bodyPr>
            <a:noAutofit/>
          </a:bodyPr>
          <a:lstStyle/>
          <a:p>
            <a:r>
              <a:rPr lang="hu-HU" sz="3600" b="1" dirty="0"/>
              <a:t>A csoport paraméterei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952" y="1169177"/>
            <a:ext cx="11082034" cy="54275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hu-HU" dirty="0"/>
              <a:t>A</a:t>
            </a:r>
            <a:r>
              <a:rPr lang="hu-HU" dirty="0" smtClean="0"/>
              <a:t>lap paraméterek: 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i="1" dirty="0" smtClean="0"/>
              <a:t>Escherichia </a:t>
            </a:r>
            <a:r>
              <a:rPr lang="hu-HU" i="1" dirty="0"/>
              <a:t>coli </a:t>
            </a:r>
            <a:r>
              <a:rPr lang="hu-HU" dirty="0"/>
              <a:t>(</a:t>
            </a:r>
            <a:r>
              <a:rPr lang="hu-HU" i="1" dirty="0" smtClean="0"/>
              <a:t>E. coli</a:t>
            </a:r>
            <a:r>
              <a:rPr lang="hu-HU" dirty="0" smtClean="0"/>
              <a:t>), </a:t>
            </a:r>
            <a:r>
              <a:rPr lang="hu-HU" i="1" dirty="0" smtClean="0"/>
              <a:t>Enterococcus</a:t>
            </a:r>
            <a:r>
              <a:rPr lang="hu-HU" i="1" dirty="0"/>
              <a:t> </a:t>
            </a:r>
            <a:r>
              <a:rPr lang="hu-HU" dirty="0" smtClean="0"/>
              <a:t>bélbaktériumok</a:t>
            </a:r>
            <a:endParaRPr lang="hu-HU" dirty="0"/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/>
              <a:t>coliform </a:t>
            </a:r>
            <a:r>
              <a:rPr lang="hu-HU" dirty="0" smtClean="0"/>
              <a:t>baktériumok, telepszám </a:t>
            </a:r>
            <a:r>
              <a:rPr lang="hu-HU" dirty="0"/>
              <a:t>22 °C-</a:t>
            </a:r>
            <a:r>
              <a:rPr lang="hu-HU" dirty="0" smtClean="0"/>
              <a:t>on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 smtClean="0"/>
              <a:t>szín</a:t>
            </a:r>
            <a:r>
              <a:rPr lang="hu-HU" dirty="0"/>
              <a:t>, zavarosság, íz, </a:t>
            </a:r>
            <a:r>
              <a:rPr lang="hu-HU" dirty="0" smtClean="0"/>
              <a:t>szag 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 smtClean="0"/>
              <a:t>pH</a:t>
            </a:r>
            <a:r>
              <a:rPr lang="hu-HU" dirty="0"/>
              <a:t>, fajlagos elektromos vezetőképesség, </a:t>
            </a:r>
            <a:r>
              <a:rPr lang="hu-HU" dirty="0" smtClean="0"/>
              <a:t>hőmérséklet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dirty="0" smtClean="0"/>
              <a:t>a</a:t>
            </a:r>
            <a:r>
              <a:rPr lang="hu-HU" dirty="0" smtClean="0"/>
              <a:t>mmónium és nitrit 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 smtClean="0"/>
              <a:t>kémiai </a:t>
            </a:r>
            <a:r>
              <a:rPr lang="hu-HU" dirty="0"/>
              <a:t>oxigénigény (KOIps) vagy </a:t>
            </a:r>
            <a:r>
              <a:rPr lang="hu-HU" dirty="0" smtClean="0"/>
              <a:t>TOC</a:t>
            </a:r>
            <a:endParaRPr lang="hu-HU" dirty="0"/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 smtClean="0"/>
              <a:t>szabad </a:t>
            </a:r>
            <a:r>
              <a:rPr lang="hu-HU" dirty="0"/>
              <a:t>aktív klór vagy az alkalmazott fertőtlenítőszer </a:t>
            </a:r>
            <a:r>
              <a:rPr lang="hu-HU" dirty="0" smtClean="0"/>
              <a:t>maradéka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hu-HU" dirty="0"/>
              <a:t>K</a:t>
            </a:r>
            <a:r>
              <a:rPr lang="hu-HU" dirty="0" smtClean="0"/>
              <a:t>ockázatértékelés alapján: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 smtClean="0"/>
              <a:t>az </a:t>
            </a:r>
            <a:r>
              <a:rPr lang="hu-HU" dirty="0"/>
              <a:t>ivóvízbiztonsági tervben szereplő </a:t>
            </a:r>
            <a:r>
              <a:rPr lang="hu-HU" dirty="0" smtClean="0"/>
              <a:t>egyéb paraméterek</a:t>
            </a:r>
            <a:r>
              <a:rPr lang="hu-HU" dirty="0"/>
              <a:t> </a:t>
            </a:r>
            <a:r>
              <a:rPr lang="hu-HU" dirty="0" smtClean="0"/>
              <a:t>(bármi lehet)</a:t>
            </a:r>
            <a:endParaRPr lang="hu-HU" dirty="0"/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 smtClean="0"/>
              <a:t>amit a </a:t>
            </a:r>
            <a:r>
              <a:rPr lang="hu-HU" dirty="0"/>
              <a:t>vízkezelés során </a:t>
            </a:r>
            <a:r>
              <a:rPr lang="hu-HU" dirty="0" smtClean="0"/>
              <a:t>adagolnak, vagy hatására növekedhet (pl. vas, mangán, THM) </a:t>
            </a:r>
            <a:endParaRPr lang="hu-HU" dirty="0"/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hu-HU" dirty="0" smtClean="0"/>
              <a:t>aminek eltávolítására </a:t>
            </a:r>
            <a:r>
              <a:rPr lang="hu-HU" dirty="0"/>
              <a:t>célzott ivóvízkezelő technológia </a:t>
            </a:r>
            <a:r>
              <a:rPr lang="hu-HU" dirty="0" smtClean="0"/>
              <a:t>üzemel (pl. arzén)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b="1" dirty="0"/>
              <a:t>N</a:t>
            </a:r>
            <a:r>
              <a:rPr lang="hu-HU" b="1" dirty="0" err="1"/>
              <a:t>incs</a:t>
            </a:r>
            <a:r>
              <a:rPr lang="hu-HU" b="1" dirty="0"/>
              <a:t> „duplázás” a mikrobiológiai </a:t>
            </a:r>
            <a:r>
              <a:rPr lang="hu-HU" b="1" dirty="0" smtClean="0"/>
              <a:t>paraméterekre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834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3242" y="645067"/>
            <a:ext cx="11127329" cy="831895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cs typeface="Arial" panose="020B0604020202020204" pitchFamily="34" charset="0"/>
              </a:rPr>
              <a:t>Speciális feltételek esetén mérendő</a:t>
            </a:r>
            <a:br>
              <a:rPr lang="hu-HU" sz="4000" b="1" dirty="0">
                <a:cs typeface="Arial" panose="020B0604020202020204" pitchFamily="34" charset="0"/>
              </a:rPr>
            </a:br>
            <a:r>
              <a:rPr lang="hu-HU" sz="4133" dirty="0">
                <a:latin typeface="+mn-lt"/>
              </a:rPr>
              <a:t>(egyébként egyáltalán nem)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139" y="1744339"/>
            <a:ext cx="11649320" cy="47176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dirty="0" smtClean="0"/>
              <a:t>1. melléklet megjegyzés szerinti feltétel fennállása esetén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Erről a szolgáltató tesz jelentést 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HUMVI ez alapján számol</a:t>
            </a:r>
          </a:p>
          <a:p>
            <a:pPr lvl="1">
              <a:lnSpc>
                <a:spcPct val="110000"/>
              </a:lnSpc>
            </a:pPr>
            <a:r>
              <a:rPr lang="hu-HU" dirty="0" smtClean="0"/>
              <a:t>Bromát – ózon</a:t>
            </a:r>
          </a:p>
          <a:p>
            <a:pPr lvl="1">
              <a:lnSpc>
                <a:spcPct val="110000"/>
              </a:lnSpc>
            </a:pPr>
            <a:r>
              <a:rPr lang="hu-HU" dirty="0" smtClean="0"/>
              <a:t>Klorát – klór alapú vízkezelőszer (</a:t>
            </a:r>
            <a:r>
              <a:rPr lang="hu-HU" dirty="0" err="1" smtClean="0"/>
              <a:t>hipó</a:t>
            </a:r>
            <a:r>
              <a:rPr lang="hu-HU" dirty="0" smtClean="0"/>
              <a:t>, klórgáz, klór-dioxid?)</a:t>
            </a:r>
          </a:p>
          <a:p>
            <a:pPr lvl="1">
              <a:lnSpc>
                <a:spcPct val="110000"/>
              </a:lnSpc>
            </a:pPr>
            <a:r>
              <a:rPr lang="hu-HU" dirty="0" smtClean="0"/>
              <a:t>Klorit – klórdioxid vízkezelőszer</a:t>
            </a:r>
          </a:p>
          <a:p>
            <a:pPr lvl="1">
              <a:lnSpc>
                <a:spcPct val="110000"/>
              </a:lnSpc>
            </a:pPr>
            <a:r>
              <a:rPr lang="hu-HU" dirty="0" smtClean="0"/>
              <a:t>Haloecetsavak </a:t>
            </a:r>
            <a:r>
              <a:rPr lang="hu-HU" dirty="0"/>
              <a:t>–</a:t>
            </a:r>
            <a:r>
              <a:rPr lang="hu-HU" dirty="0" smtClean="0"/>
              <a:t> </a:t>
            </a:r>
            <a:r>
              <a:rPr lang="hu-HU" dirty="0"/>
              <a:t>klór alapú vízkezelőszer (</a:t>
            </a:r>
            <a:r>
              <a:rPr lang="hu-HU" dirty="0" err="1"/>
              <a:t>hipó</a:t>
            </a:r>
            <a:r>
              <a:rPr lang="hu-HU" dirty="0"/>
              <a:t>, klórgáz, </a:t>
            </a:r>
            <a:r>
              <a:rPr lang="hu-HU" dirty="0" smtClean="0"/>
              <a:t>klór-dioxid)</a:t>
            </a:r>
          </a:p>
          <a:p>
            <a:pPr lvl="1">
              <a:lnSpc>
                <a:spcPct val="110000"/>
              </a:lnSpc>
            </a:pPr>
            <a:r>
              <a:rPr lang="hu-HU" dirty="0" err="1" smtClean="0"/>
              <a:t>Mikrocisztin</a:t>
            </a:r>
            <a:r>
              <a:rPr lang="hu-HU" dirty="0" smtClean="0"/>
              <a:t> LR – felszíni vízkivétel, vízvirágzás eseményekor</a:t>
            </a:r>
          </a:p>
          <a:p>
            <a:pPr lvl="1">
              <a:lnSpc>
                <a:spcPct val="110000"/>
              </a:lnSpc>
            </a:pPr>
            <a:r>
              <a:rPr lang="hu-HU" dirty="0" smtClean="0"/>
              <a:t>PFA vegyületek összege – nyersvíz kockázatértékelés jelzi, NNK felmérés?</a:t>
            </a:r>
            <a:endParaRPr lang="hu-HU" dirty="0"/>
          </a:p>
          <a:p>
            <a:pPr>
              <a:lnSpc>
                <a:spcPct val="110000"/>
              </a:lnSpc>
            </a:pPr>
            <a:endParaRPr lang="hu-HU" dirty="0" smtClean="0"/>
          </a:p>
          <a:p>
            <a:pPr>
              <a:lnSpc>
                <a:spcPct val="11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66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676400" y="741979"/>
            <a:ext cx="10515600" cy="645855"/>
          </a:xfrm>
        </p:spPr>
        <p:txBody>
          <a:bodyPr>
            <a:noAutofit/>
          </a:bodyPr>
          <a:lstStyle/>
          <a:p>
            <a:r>
              <a:rPr lang="hu-HU" sz="3600" b="1" dirty="0">
                <a:cs typeface="Arial" panose="020B0604020202020204" pitchFamily="34" charset="0"/>
              </a:rPr>
              <a:t>Kockázatértékelés alapján vizsgálandó</a:t>
            </a:r>
            <a:r>
              <a:rPr lang="hu-HU" sz="4800" dirty="0">
                <a:latin typeface="+mn-lt"/>
              </a:rPr>
              <a:t/>
            </a:r>
            <a:br>
              <a:rPr lang="hu-HU" sz="4800" dirty="0">
                <a:latin typeface="+mn-lt"/>
              </a:rPr>
            </a:br>
            <a:r>
              <a:rPr lang="hu-HU" sz="3733" dirty="0">
                <a:latin typeface="+mn-lt"/>
              </a:rPr>
              <a:t>(egyébként egyáltalán nem)</a:t>
            </a:r>
            <a:endParaRPr lang="hu-HU" sz="48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9959" y="1889286"/>
            <a:ext cx="10515600" cy="4655177"/>
          </a:xfrm>
        </p:spPr>
        <p:txBody>
          <a:bodyPr>
            <a:normAutofit/>
          </a:bodyPr>
          <a:lstStyle/>
          <a:p>
            <a:r>
              <a:rPr lang="hu-HU" sz="2933" dirty="0"/>
              <a:t>Jellemzően termékminősítés részeként (vízzel érintkező anyagok)</a:t>
            </a:r>
          </a:p>
          <a:p>
            <a:r>
              <a:rPr lang="hu-HU" sz="2933" dirty="0"/>
              <a:t>Ivóvízben csak akkor, ha kockázatértékelés alapján szükséges </a:t>
            </a:r>
          </a:p>
          <a:p>
            <a:pPr lvl="1"/>
            <a:r>
              <a:rPr lang="hu-HU" sz="2667" dirty="0"/>
              <a:t>Akrilamid</a:t>
            </a:r>
          </a:p>
          <a:p>
            <a:pPr lvl="1"/>
            <a:r>
              <a:rPr lang="hu-HU" sz="2667" dirty="0" err="1"/>
              <a:t>Epiklórhidrin</a:t>
            </a:r>
            <a:endParaRPr lang="hu-HU" sz="2667" dirty="0"/>
          </a:p>
          <a:p>
            <a:pPr lvl="1"/>
            <a:r>
              <a:rPr lang="hu-HU" sz="2667" dirty="0" err="1"/>
              <a:t>Vinil</a:t>
            </a:r>
            <a:r>
              <a:rPr lang="hu-HU" sz="2667" dirty="0"/>
              <a:t>-klorid </a:t>
            </a:r>
            <a:r>
              <a:rPr lang="hu-HU" sz="2133" dirty="0"/>
              <a:t>(</a:t>
            </a:r>
            <a:r>
              <a:rPr lang="hu-HU" sz="2133" dirty="0" err="1"/>
              <a:t>triklór</a:t>
            </a:r>
            <a:r>
              <a:rPr lang="hu-HU" sz="2133" dirty="0"/>
              <a:t>-etilén, </a:t>
            </a:r>
            <a:r>
              <a:rPr lang="hu-HU" sz="2133" dirty="0" err="1"/>
              <a:t>tetraklór</a:t>
            </a:r>
            <a:r>
              <a:rPr lang="hu-HU" sz="2133" dirty="0"/>
              <a:t>-etilén, 1,2-diklór-etán, cisz-1,2-diklór-etilén vagy egyéb alifás klórozott szénhidrogén kimutatható volt, vagy ilyen szennyezés előfordulásáról van tudomás)</a:t>
            </a:r>
          </a:p>
        </p:txBody>
      </p:sp>
    </p:spTree>
    <p:extLst>
      <p:ext uri="{BB962C8B-B14F-4D97-AF65-F5344CB8AC3E}">
        <p14:creationId xmlns:p14="http://schemas.microsoft.com/office/powerpoint/2010/main" val="85437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676400" y="741978"/>
            <a:ext cx="10515600" cy="709519"/>
          </a:xfrm>
        </p:spPr>
        <p:txBody>
          <a:bodyPr>
            <a:noAutofit/>
          </a:bodyPr>
          <a:lstStyle/>
          <a:p>
            <a:r>
              <a:rPr lang="hu-HU" sz="3600" b="1" dirty="0">
                <a:cs typeface="Arial" panose="020B0604020202020204" pitchFamily="34" charset="0"/>
              </a:rPr>
              <a:t>Kockázatértékelés alapján A csoportos</a:t>
            </a:r>
            <a:r>
              <a:rPr lang="hu-HU" sz="4800" dirty="0">
                <a:latin typeface="+mn-lt"/>
              </a:rPr>
              <a:t/>
            </a:r>
            <a:br>
              <a:rPr lang="hu-HU" sz="4800" dirty="0">
                <a:latin typeface="+mn-lt"/>
              </a:rPr>
            </a:br>
            <a:r>
              <a:rPr lang="hu-HU" sz="3733" dirty="0">
                <a:latin typeface="+mn-lt"/>
              </a:rPr>
              <a:t>(egyébként B)</a:t>
            </a:r>
            <a:endParaRPr lang="hu-HU" sz="48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5650" y="1787427"/>
            <a:ext cx="11050940" cy="435133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i="1" dirty="0" err="1"/>
              <a:t>Clostridium</a:t>
            </a:r>
            <a:r>
              <a:rPr lang="hu-HU" i="1" dirty="0"/>
              <a:t> </a:t>
            </a:r>
            <a:r>
              <a:rPr lang="hu-HU" i="1" dirty="0" err="1" smtClean="0"/>
              <a:t>perfringens</a:t>
            </a:r>
            <a:r>
              <a:rPr lang="hu-HU" i="1" dirty="0" smtClean="0"/>
              <a:t> </a:t>
            </a:r>
            <a:r>
              <a:rPr lang="hu-HU" dirty="0" smtClean="0"/>
              <a:t>– talajvíz</a:t>
            </a:r>
          </a:p>
          <a:p>
            <a:pPr>
              <a:lnSpc>
                <a:spcPct val="110000"/>
              </a:lnSpc>
            </a:pPr>
            <a:r>
              <a:rPr lang="hu-HU" i="1" dirty="0"/>
              <a:t>Pseudomonas </a:t>
            </a:r>
            <a:r>
              <a:rPr lang="hu-HU" i="1" dirty="0" smtClean="0"/>
              <a:t>aeruginosa </a:t>
            </a:r>
            <a:r>
              <a:rPr lang="mr-IN" i="1" dirty="0" smtClean="0"/>
              <a:t>–</a:t>
            </a:r>
            <a:r>
              <a:rPr lang="hu-HU" i="1" dirty="0" smtClean="0"/>
              <a:t> </a:t>
            </a:r>
            <a:r>
              <a:rPr lang="hu-HU" dirty="0" smtClean="0"/>
              <a:t>meleg víz, elöregedett hálózat, gyakori kifogás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Mikroszkópos biológia – biológiai ammónium mentesítés, </a:t>
            </a:r>
            <a:r>
              <a:rPr lang="hu-HU" dirty="0"/>
              <a:t>elöregedett hálózat, gyakori kifogás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Többi paraméter – nyersvízben kockázatot jelentő mennyiségben van jelen, vagy egyéb hálózati forrás ismert, gyakori kifogás stb.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…</a:t>
            </a:r>
          </a:p>
          <a:p>
            <a:pPr>
              <a:lnSpc>
                <a:spcPct val="11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85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279" y="152789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/>
              <a:t>Vizsgálati szám növelés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734731" cy="4351339"/>
          </a:xfrm>
        </p:spPr>
        <p:txBody>
          <a:bodyPr>
            <a:normAutofit/>
          </a:bodyPr>
          <a:lstStyle/>
          <a:p>
            <a:r>
              <a:rPr lang="hu-HU" dirty="0" smtClean="0"/>
              <a:t>Az illetékes hatóság előírhatja</a:t>
            </a:r>
          </a:p>
          <a:p>
            <a:pPr lvl="1"/>
            <a:r>
              <a:rPr lang="hu-HU" dirty="0" smtClean="0"/>
              <a:t>Bármilyen további paraméter vizsgálatát</a:t>
            </a:r>
          </a:p>
          <a:p>
            <a:pPr lvl="1"/>
            <a:r>
              <a:rPr lang="hu-HU" dirty="0" smtClean="0"/>
              <a:t>Bármilyen paraméter vizsgálatának megnövelt gyakoriságát</a:t>
            </a:r>
          </a:p>
          <a:p>
            <a:r>
              <a:rPr lang="hu-HU" dirty="0" smtClean="0"/>
              <a:t>Amennyiben azt a korábbi eredmények vagy kockázatértékelés (VBT) indokolja</a:t>
            </a:r>
          </a:p>
        </p:txBody>
      </p:sp>
    </p:spTree>
    <p:extLst>
      <p:ext uri="{BB962C8B-B14F-4D97-AF65-F5344CB8AC3E}">
        <p14:creationId xmlns:p14="http://schemas.microsoft.com/office/powerpoint/2010/main" val="157059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52" y="192997"/>
            <a:ext cx="7256519" cy="742593"/>
          </a:xfrm>
        </p:spPr>
        <p:txBody>
          <a:bodyPr>
            <a:noAutofit/>
          </a:bodyPr>
          <a:lstStyle/>
          <a:p>
            <a:r>
              <a:rPr lang="en-US" sz="3600" b="1" dirty="0" err="1">
                <a:cs typeface="Arial" panose="020B0604020202020204" pitchFamily="34" charset="0"/>
              </a:rPr>
              <a:t>Vizsgálati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szám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cs typeface="Arial" panose="020B0604020202020204" pitchFamily="34" charset="0"/>
              </a:rPr>
              <a:t>csökkentés</a:t>
            </a:r>
            <a:endParaRPr lang="en-US" sz="4800" dirty="0">
              <a:latin typeface="+mn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90427"/>
              </p:ext>
            </p:extLst>
          </p:nvPr>
        </p:nvGraphicFramePr>
        <p:xfrm>
          <a:off x="1191987" y="1094016"/>
          <a:ext cx="10074727" cy="5250180"/>
        </p:xfrm>
        <a:graphic>
          <a:graphicData uri="http://schemas.openxmlformats.org/drawingml/2006/table">
            <a:tbl>
              <a:tblPr/>
              <a:tblGrid>
                <a:gridCol w="1469869">
                  <a:extLst>
                    <a:ext uri="{9D8B030D-6E8A-4147-A177-3AD203B41FA5}">
                      <a16:colId xmlns:a16="http://schemas.microsoft.com/office/drawing/2014/main" val="3603205189"/>
                    </a:ext>
                  </a:extLst>
                </a:gridCol>
                <a:gridCol w="3659362">
                  <a:extLst>
                    <a:ext uri="{9D8B030D-6E8A-4147-A177-3AD203B41FA5}">
                      <a16:colId xmlns:a16="http://schemas.microsoft.com/office/drawing/2014/main" val="2936500922"/>
                    </a:ext>
                  </a:extLst>
                </a:gridCol>
                <a:gridCol w="1959826">
                  <a:extLst>
                    <a:ext uri="{9D8B030D-6E8A-4147-A177-3AD203B41FA5}">
                      <a16:colId xmlns:a16="http://schemas.microsoft.com/office/drawing/2014/main" val="1897555531"/>
                    </a:ext>
                  </a:extLst>
                </a:gridCol>
                <a:gridCol w="2985670">
                  <a:extLst>
                    <a:ext uri="{9D8B030D-6E8A-4147-A177-3AD203B41FA5}">
                      <a16:colId xmlns:a16="http://schemas.microsoft.com/office/drawing/2014/main" val="1980737652"/>
                    </a:ext>
                  </a:extLst>
                </a:gridCol>
              </a:tblGrid>
              <a:tr h="555167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Kimeneti ponton vizsgálható paraméterek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Gyakoriság csökkentés 25%-ra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évente egy vizsgálatra 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csökkentés a kimenő </a:t>
                      </a: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412747"/>
                  </a:ext>
                </a:extLst>
              </a:tr>
              <a:tr h="328363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Paraméterek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alumínium, benzol,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(a)pirén, bór, cianid, cisz-1,2-diklór-etilén, 1,2-diklór-etán,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vinil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-klorid, urán, fluorid, higany, keménység, klorid, nátrium, peszticidek, policiklusos aromás szénhidrogének, szelén,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tetraklór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-etilén,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triklór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-etilén, radioaktív anyagok, kalcium, magnézium, kálium</a:t>
                      </a:r>
                      <a:b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alapparaméterek kivételével bármelyik paraméter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alumínium, az arzén, a benzol, a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(a)pirén, a bór, a cianid, a cisz-1,2-diklór-etilén, az 1,2-diklór-etán, a fluorid, a peszticidek, a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tetraklór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-etilén, a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triklór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-etilén, a policiklusos aromás szénhidrogének, a higany, a szelén, kadmium, klorid, szulfát, nátrium, urán, THM, PFA, trícium, radon, indikatív dózis</a:t>
                      </a:r>
                      <a:b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7134"/>
                  </a:ext>
                </a:extLst>
              </a:tr>
              <a:tr h="55516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Érintett VEZ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Bármelyik VEZ (gyakorlarilag VER szintű vizsgálat)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Bármelyik VEZ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 csak védett vízbázis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151695"/>
                  </a:ext>
                </a:extLst>
              </a:tr>
              <a:tr h="8280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Engedélyező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Automatikus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Illetékes hatóság, ütemterv elfogadásával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NNGYK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444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67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62638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Összességében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Rugalmasabb rendszer, a labor nem használhatja a megszokott paraméterköröket általánosan (ellenőrző-részletes)</a:t>
            </a:r>
          </a:p>
          <a:p>
            <a:r>
              <a:rPr lang="hu-HU" dirty="0" smtClean="0"/>
              <a:t>Alap paraméterek vizsgálatszáma nő</a:t>
            </a:r>
          </a:p>
          <a:p>
            <a:r>
              <a:rPr lang="hu-HU" dirty="0" smtClean="0"/>
              <a:t>B csoportos paraméterek csökkenhetnek is, de településenként 1 hatósági vizsgálat biztos</a:t>
            </a:r>
          </a:p>
          <a:p>
            <a:r>
              <a:rPr lang="hu-HU" dirty="0" smtClean="0"/>
              <a:t>NNGYK felmentés, VER szintű vizsgálat a hatósági vizsgálatra is igaz – 3 évente 1 a kimeneti ponton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39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2324553"/>
            <a:ext cx="10515600" cy="1325563"/>
          </a:xfrm>
        </p:spPr>
        <p:txBody>
          <a:bodyPr/>
          <a:lstStyle/>
          <a:p>
            <a:r>
              <a:rPr lang="hu-HU" b="1" dirty="0"/>
              <a:t>5/2023 (I.12.) Kormányrendelet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95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8647" y="997498"/>
            <a:ext cx="9757095" cy="798646"/>
          </a:xfrm>
        </p:spPr>
        <p:txBody>
          <a:bodyPr>
            <a:noAutofit/>
          </a:bodyPr>
          <a:lstStyle/>
          <a:p>
            <a:r>
              <a:rPr lang="hu-HU" sz="3600" b="1" dirty="0">
                <a:cs typeface="Arial" panose="020B0604020202020204" pitchFamily="34" charset="0"/>
              </a:rPr>
              <a:t>További laboratóriumi </a:t>
            </a:r>
            <a:r>
              <a:rPr lang="hu-HU" sz="3600" b="1" dirty="0" smtClean="0">
                <a:cs typeface="Arial" panose="020B0604020202020204" pitchFamily="34" charset="0"/>
              </a:rPr>
              <a:t>vizsgálati feladat</a:t>
            </a:r>
            <a:r>
              <a:rPr lang="hu-HU" sz="3600" b="1" dirty="0">
                <a:cs typeface="Arial" panose="020B0604020202020204" pitchFamily="34" charset="0"/>
              </a:rPr>
              <a:t/>
            </a:r>
            <a:br>
              <a:rPr lang="hu-HU" sz="3600" b="1" dirty="0">
                <a:cs typeface="Arial" panose="020B0604020202020204" pitchFamily="34" charset="0"/>
              </a:rPr>
            </a:br>
            <a:endParaRPr lang="hu-HU" sz="3600" b="1" dirty="0"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8119" y="2184401"/>
            <a:ext cx="11712624" cy="3824513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hu-HU" sz="2400" u="sng" dirty="0" smtClean="0"/>
              <a:t>Ólom tekintetében elsőbbségi létesítmények: </a:t>
            </a:r>
            <a:br>
              <a:rPr lang="hu-HU" sz="2400" u="sng" dirty="0" smtClean="0"/>
            </a:br>
            <a:r>
              <a:rPr lang="hu-HU" sz="2400" dirty="0" smtClean="0"/>
              <a:t>kiemelt </a:t>
            </a:r>
            <a:r>
              <a:rPr lang="hu-HU" sz="2400" dirty="0"/>
              <a:t>kockázatú </a:t>
            </a:r>
            <a:r>
              <a:rPr lang="hu-HU" sz="2400" dirty="0" smtClean="0"/>
              <a:t>gyermekintézmény (14 év alatti gyermekek, legalább fél éves ellátás)</a:t>
            </a:r>
            <a:r>
              <a:rPr lang="en-US" sz="2400" dirty="0" smtClean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	</a:t>
            </a:r>
            <a:r>
              <a:rPr lang="hu-HU" sz="2400" dirty="0" smtClean="0"/>
              <a:t>- egyedi </a:t>
            </a:r>
            <a:r>
              <a:rPr lang="hu-HU" sz="2400" dirty="0"/>
              <a:t>épület szintű kockázatértékelés 2029. január </a:t>
            </a:r>
            <a:r>
              <a:rPr lang="hu-HU" sz="2400" dirty="0" smtClean="0"/>
              <a:t>12-ig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	- ahol a kockázatértékelés jelzi </a:t>
            </a:r>
            <a:r>
              <a:rPr lang="hu-HU" sz="2400" dirty="0" smtClean="0"/>
              <a:t>monitoring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hu-HU" sz="2400" dirty="0" smtClean="0"/>
              <a:t>	- </a:t>
            </a:r>
            <a:r>
              <a:rPr lang="hu-HU" sz="2400" b="1" dirty="0" smtClean="0"/>
              <a:t>nem hatósági vizsgálat, de megkeresés lehetséges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	- a labor, a vizsgálati eredményeket (negyedévente, 30 napon belül) feltölti a 	HUMVI-</a:t>
            </a:r>
            <a:r>
              <a:rPr lang="hu-HU" sz="2400" dirty="0" err="1"/>
              <a:t>ba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	- a vizsgálati eredményeket a járási hivatal validálja</a:t>
            </a:r>
            <a:br>
              <a:rPr lang="hu-HU" sz="2400" dirty="0"/>
            </a:br>
            <a:r>
              <a:rPr lang="hu-HU" sz="2400" dirty="0"/>
              <a:t>	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103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329" y="16918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Új paraméterek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386" y="12377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hu-HU" sz="3200" u="sng" dirty="0">
                <a:cs typeface="Arial" panose="020B0604020202020204" pitchFamily="34" charset="0"/>
              </a:rPr>
              <a:t>Haloecetsavak</a:t>
            </a:r>
          </a:p>
          <a:p>
            <a:pPr>
              <a:spcBef>
                <a:spcPts val="750"/>
              </a:spcBef>
            </a:pPr>
            <a:r>
              <a:rPr lang="en-US" sz="2400" dirty="0" err="1">
                <a:cs typeface="Arial" panose="020B0604020202020204" pitchFamily="34" charset="0"/>
              </a:rPr>
              <a:t>Klórozási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melléktermékek</a:t>
            </a:r>
            <a:endParaRPr lang="hu-HU" sz="2400" dirty="0" smtClean="0"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Karcinogének (IARC: 2B</a:t>
            </a:r>
            <a:r>
              <a:rPr lang="hu-HU" sz="2400" dirty="0" smtClean="0">
                <a:cs typeface="Arial" panose="020B0604020202020204" pitchFamily="34" charset="0"/>
              </a:rPr>
              <a:t>)</a:t>
            </a:r>
            <a:endParaRPr lang="hu-HU" sz="1800" dirty="0"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Hálózaton változik </a:t>
            </a:r>
            <a:br>
              <a:rPr lang="hu-HU" sz="2400" dirty="0" smtClean="0">
                <a:cs typeface="Arial" panose="020B0604020202020204" pitchFamily="34" charset="0"/>
              </a:rPr>
            </a:br>
            <a:r>
              <a:rPr lang="hu-HU" sz="2400" dirty="0" smtClean="0"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cs typeface="Arial" panose="020B0604020202020204" pitchFamily="34" charset="0"/>
              </a:rPr>
              <a:t>biodegradáció</a:t>
            </a:r>
            <a:r>
              <a:rPr lang="hu-HU" sz="2400" dirty="0" smtClean="0">
                <a:cs typeface="Arial" panose="020B0604020202020204" pitchFamily="34" charset="0"/>
              </a:rPr>
              <a:t> és képződés) </a:t>
            </a:r>
            <a:endParaRPr lang="hu-HU" sz="2400" dirty="0"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5 </a:t>
            </a:r>
            <a:r>
              <a:rPr lang="hu-HU" sz="2400" dirty="0">
                <a:cs typeface="Arial" panose="020B0604020202020204" pitchFamily="34" charset="0"/>
              </a:rPr>
              <a:t>nevesített komponens </a:t>
            </a:r>
            <a:endParaRPr lang="hu-HU" sz="2400" dirty="0" smtClean="0"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en-US" sz="2400" dirty="0" err="1" smtClean="0">
                <a:cs typeface="Arial" panose="020B0604020202020204" pitchFamily="34" charset="0"/>
              </a:rPr>
              <a:t>Határérték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hu-HU" sz="2400" dirty="0" smtClean="0">
                <a:cs typeface="Arial" panose="020B0604020202020204" pitchFamily="34" charset="0"/>
              </a:rPr>
              <a:t> </a:t>
            </a:r>
            <a:r>
              <a:rPr lang="hu-HU" sz="2400" dirty="0">
                <a:cs typeface="Arial" panose="020B0604020202020204" pitchFamily="34" charset="0"/>
              </a:rPr>
              <a:t>60 µg/l </a:t>
            </a:r>
            <a:endParaRPr lang="hu-HU" sz="2400" dirty="0" smtClean="0"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hu-HU" sz="2400" b="1" dirty="0" smtClean="0">
                <a:cs typeface="Arial" panose="020B0604020202020204" pitchFamily="34" charset="0"/>
              </a:rPr>
              <a:t>Vizsgálati kötelezettség és mintaszám </a:t>
            </a:r>
            <a:br>
              <a:rPr lang="hu-HU" sz="2400" b="1" dirty="0" smtClean="0">
                <a:cs typeface="Arial" panose="020B0604020202020204" pitchFamily="34" charset="0"/>
              </a:rPr>
            </a:br>
            <a:r>
              <a:rPr lang="hu-HU" sz="2400" b="1" dirty="0" smtClean="0">
                <a:cs typeface="Arial" panose="020B0604020202020204" pitchFamily="34" charset="0"/>
              </a:rPr>
              <a:t>ugyanaz, mint a THM</a:t>
            </a:r>
          </a:p>
          <a:p>
            <a:pPr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NNGYK felmérés 2022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56" y="1404259"/>
            <a:ext cx="5529943" cy="39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1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329" y="169182"/>
            <a:ext cx="10515600" cy="1325563"/>
          </a:xfrm>
        </p:spPr>
        <p:txBody>
          <a:bodyPr/>
          <a:lstStyle/>
          <a:p>
            <a:r>
              <a:rPr lang="hu-HU" b="1" dirty="0"/>
              <a:t>Új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386" y="12377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hu-HU" sz="3200" u="sng" dirty="0" err="1" smtClean="0">
                <a:cs typeface="Arial" panose="020B0604020202020204" pitchFamily="34" charset="0"/>
              </a:rPr>
              <a:t>Biszfenol</a:t>
            </a:r>
            <a:r>
              <a:rPr lang="hu-HU" sz="3200" u="sng" dirty="0" smtClean="0">
                <a:cs typeface="Arial" panose="020B0604020202020204" pitchFamily="34" charset="0"/>
              </a:rPr>
              <a:t> - A</a:t>
            </a:r>
            <a:endParaRPr lang="hu-HU" sz="3200" u="sng" dirty="0">
              <a:cs typeface="Arial" panose="020B0604020202020204" pitchFamily="34" charset="0"/>
            </a:endParaRPr>
          </a:p>
          <a:p>
            <a:pPr lvl="0"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Hormonháztartásra ható anyag</a:t>
            </a:r>
          </a:p>
          <a:p>
            <a:pPr lvl="0"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Határérték: 2,5</a:t>
            </a:r>
            <a:r>
              <a:rPr lang="en-GB" sz="2400" dirty="0">
                <a:cs typeface="Arial" panose="020B0604020202020204" pitchFamily="34" charset="0"/>
              </a:rPr>
              <a:t> µg/l </a:t>
            </a:r>
            <a:endParaRPr lang="hu-HU" sz="2400" dirty="0" smtClean="0">
              <a:cs typeface="Arial" panose="020B0604020202020204" pitchFamily="34" charset="0"/>
            </a:endParaRPr>
          </a:p>
          <a:p>
            <a:pPr lvl="0">
              <a:spcBef>
                <a:spcPts val="750"/>
              </a:spcBef>
            </a:pPr>
            <a:r>
              <a:rPr lang="en-GB" sz="2400" dirty="0" err="1" smtClean="0">
                <a:cs typeface="Arial" panose="020B0604020202020204" pitchFamily="34" charset="0"/>
              </a:rPr>
              <a:t>Eredete</a:t>
            </a:r>
            <a:r>
              <a:rPr lang="en-GB" sz="2400" dirty="0">
                <a:cs typeface="Arial" panose="020B0604020202020204" pitchFamily="34" charset="0"/>
              </a:rPr>
              <a:t>: </a:t>
            </a:r>
            <a:r>
              <a:rPr lang="en-GB" sz="2400" dirty="0" err="1">
                <a:cs typeface="Arial" panose="020B0604020202020204" pitchFamily="34" charset="0"/>
              </a:rPr>
              <a:t>vízbázis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szennyezés</a:t>
            </a:r>
            <a:r>
              <a:rPr lang="en-GB" sz="2400" dirty="0">
                <a:cs typeface="Arial" panose="020B0604020202020204" pitchFamily="34" charset="0"/>
              </a:rPr>
              <a:t> (</a:t>
            </a:r>
            <a:r>
              <a:rPr lang="en-GB" sz="2400" dirty="0" err="1">
                <a:cs typeface="Arial" panose="020B0604020202020204" pitchFamily="34" charset="0"/>
              </a:rPr>
              <a:t>különösen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felszíni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víz</a:t>
            </a:r>
            <a:r>
              <a:rPr lang="en-GB" sz="2400" dirty="0">
                <a:cs typeface="Arial" panose="020B0604020202020204" pitchFamily="34" charset="0"/>
              </a:rPr>
              <a:t>), </a:t>
            </a:r>
            <a:r>
              <a:rPr lang="en-GB" sz="2400" dirty="0" err="1">
                <a:cs typeface="Arial" panose="020B0604020202020204" pitchFamily="34" charset="0"/>
              </a:rPr>
              <a:t>esetleg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hálózati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anyagok</a:t>
            </a:r>
            <a:r>
              <a:rPr lang="en-GB" sz="2400" dirty="0">
                <a:cs typeface="Arial" panose="020B0604020202020204" pitchFamily="34" charset="0"/>
              </a:rPr>
              <a:t> (</a:t>
            </a:r>
            <a:r>
              <a:rPr lang="en-GB" sz="2400" dirty="0" err="1">
                <a:cs typeface="Arial" panose="020B0604020202020204" pitchFamily="34" charset="0"/>
              </a:rPr>
              <a:t>nincs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rá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adat</a:t>
            </a:r>
            <a:r>
              <a:rPr lang="en-GB" sz="2400" dirty="0">
                <a:cs typeface="Arial" panose="020B0604020202020204" pitchFamily="34" charset="0"/>
              </a:rPr>
              <a:t>)</a:t>
            </a:r>
            <a:endParaRPr lang="hu-HU" sz="2400" dirty="0"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</a:pPr>
            <a:r>
              <a:rPr lang="hu-HU" sz="2400" b="1" dirty="0">
                <a:cs typeface="Arial" panose="020B0604020202020204" pitchFamily="34" charset="0"/>
              </a:rPr>
              <a:t>Valószínűleg nem mindenhol indokolt </a:t>
            </a:r>
            <a:r>
              <a:rPr lang="hu-HU" sz="2400" dirty="0">
                <a:cs typeface="Arial" panose="020B0604020202020204" pitchFamily="34" charset="0"/>
              </a:rPr>
              <a:t>- </a:t>
            </a:r>
            <a:r>
              <a:rPr lang="hu-HU" sz="2400" u="sng" dirty="0">
                <a:cs typeface="Arial" panose="020B0604020202020204" pitchFamily="34" charset="0"/>
              </a:rPr>
              <a:t>kockázatértékelés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39" y="4804035"/>
            <a:ext cx="335309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6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329" y="169182"/>
            <a:ext cx="10515600" cy="1325563"/>
          </a:xfrm>
        </p:spPr>
        <p:txBody>
          <a:bodyPr/>
          <a:lstStyle/>
          <a:p>
            <a:r>
              <a:rPr lang="hu-HU" b="1" dirty="0"/>
              <a:t>Új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385" y="1237796"/>
            <a:ext cx="11261271" cy="49344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3500" u="sng" dirty="0">
                <a:cs typeface="Arial" panose="020B0604020202020204" pitchFamily="34" charset="0"/>
              </a:rPr>
              <a:t>Klorát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Vérszegénység, központi idegrendszer rendellenességek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Egyes csoportok az átlagos lakosságnál érzékenyebbek rá (speciális enzimváltozat)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en-US" sz="2400" dirty="0" err="1" smtClean="0">
                <a:cs typeface="Arial" panose="020B0604020202020204" pitchFamily="34" charset="0"/>
              </a:rPr>
              <a:t>Határérték</a:t>
            </a:r>
            <a:r>
              <a:rPr lang="en-US" sz="2400" dirty="0">
                <a:cs typeface="Arial" panose="020B0604020202020204" pitchFamily="34" charset="0"/>
              </a:rPr>
              <a:t>: </a:t>
            </a:r>
            <a:r>
              <a:rPr lang="hu-HU" sz="2400" dirty="0" smtClean="0">
                <a:cs typeface="Arial" panose="020B0604020202020204" pitchFamily="34" charset="0"/>
              </a:rPr>
              <a:t/>
            </a:r>
            <a:br>
              <a:rPr lang="hu-HU" sz="2400" dirty="0" smtClean="0">
                <a:cs typeface="Arial" panose="020B0604020202020204" pitchFamily="34" charset="0"/>
              </a:rPr>
            </a:br>
            <a:r>
              <a:rPr lang="hu-HU" sz="2400" dirty="0" smtClean="0">
                <a:cs typeface="Arial" panose="020B0604020202020204" pitchFamily="34" charset="0"/>
              </a:rPr>
              <a:t>- </a:t>
            </a:r>
            <a:r>
              <a:rPr lang="en-US" sz="2400" dirty="0" smtClean="0">
                <a:cs typeface="Arial" panose="020B0604020202020204" pitchFamily="34" charset="0"/>
              </a:rPr>
              <a:t>0,25 </a:t>
            </a:r>
            <a:r>
              <a:rPr lang="hu-HU" sz="2400" dirty="0">
                <a:cs typeface="Arial" panose="020B0604020202020204" pitchFamily="34" charset="0"/>
              </a:rPr>
              <a:t>m</a:t>
            </a:r>
            <a:r>
              <a:rPr lang="en-US" sz="2400" dirty="0" smtClean="0">
                <a:cs typeface="Arial" panose="020B0604020202020204" pitchFamily="34" charset="0"/>
              </a:rPr>
              <a:t>g/l</a:t>
            </a:r>
            <a:r>
              <a:rPr lang="hu-HU" sz="2400" dirty="0" smtClean="0">
                <a:cs typeface="Arial" panose="020B0604020202020204" pitchFamily="34" charset="0"/>
              </a:rPr>
              <a:t>: általánosan, új vízkezelő technológiáknál, ahol csak fertőtlenítésre adagolnak klór alapú szert</a:t>
            </a:r>
            <a:br>
              <a:rPr lang="hu-HU" sz="2400" dirty="0" smtClean="0">
                <a:cs typeface="Arial" panose="020B0604020202020204" pitchFamily="34" charset="0"/>
              </a:rPr>
            </a:br>
            <a:r>
              <a:rPr lang="hu-HU" sz="2400" dirty="0" smtClean="0">
                <a:cs typeface="Arial" panose="020B0604020202020204" pitchFamily="34" charset="0"/>
              </a:rPr>
              <a:t>- 0,7 mg/l: ahol klór alapú oxidálószert </a:t>
            </a:r>
            <a:r>
              <a:rPr lang="hu-HU" sz="2400" dirty="0">
                <a:cs typeface="Arial" panose="020B0604020202020204" pitchFamily="34" charset="0"/>
              </a:rPr>
              <a:t>adagolnak </a:t>
            </a:r>
            <a:r>
              <a:rPr lang="hu-HU" sz="2400" dirty="0" smtClean="0">
                <a:cs typeface="Arial" panose="020B0604020202020204" pitchFamily="34" charset="0"/>
              </a:rPr>
              <a:t>évente</a:t>
            </a:r>
            <a:r>
              <a:rPr lang="hu-HU" sz="2400" dirty="0">
                <a:cs typeface="Arial" panose="020B0604020202020204" pitchFamily="34" charset="0"/>
              </a:rPr>
              <a:t>, összesen maximum 30 napos egybefüggő időtartamig </a:t>
            </a:r>
            <a:endParaRPr lang="hu-HU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2400" dirty="0" smtClean="0"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cs typeface="Arial" panose="020B0604020202020204" pitchFamily="34" charset="0"/>
              </a:rPr>
              <a:t>HUMVI rendszer minősít, a labor NEM tud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Vizsgálati kötelezettség és mintaszám </a:t>
            </a:r>
            <a:r>
              <a:rPr lang="hu-HU" sz="2400" dirty="0" smtClean="0">
                <a:cs typeface="Arial" panose="020B0604020202020204" pitchFamily="34" charset="0"/>
              </a:rPr>
              <a:t>ugyanaz</a:t>
            </a:r>
            <a:r>
              <a:rPr lang="hu-HU" sz="2400" dirty="0">
                <a:cs typeface="Arial" panose="020B0604020202020204" pitchFamily="34" charset="0"/>
              </a:rPr>
              <a:t>, mint a THM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Klorát </a:t>
            </a:r>
            <a:r>
              <a:rPr lang="hu-HU" sz="2400" dirty="0">
                <a:cs typeface="Arial" panose="020B0604020202020204" pitchFamily="34" charset="0"/>
              </a:rPr>
              <a:t>a törésponti klórozást </a:t>
            </a:r>
            <a:r>
              <a:rPr lang="hu-HU" sz="2400" dirty="0" err="1" smtClean="0">
                <a:cs typeface="Arial" panose="020B0604020202020204" pitchFamily="34" charset="0"/>
              </a:rPr>
              <a:t>hypóval</a:t>
            </a:r>
            <a:r>
              <a:rPr lang="hu-HU" sz="2400" dirty="0" smtClean="0">
                <a:cs typeface="Arial" panose="020B0604020202020204" pitchFamily="34" charset="0"/>
              </a:rPr>
              <a:t> végző </a:t>
            </a:r>
            <a:r>
              <a:rPr lang="hu-HU" sz="2400" dirty="0">
                <a:cs typeface="Arial" panose="020B0604020202020204" pitchFamily="34" charset="0"/>
              </a:rPr>
              <a:t>vízműveknél  </a:t>
            </a:r>
            <a:r>
              <a:rPr lang="hu-HU" sz="2400" dirty="0" smtClean="0">
                <a:cs typeface="Arial" panose="020B0604020202020204" pitchFamily="34" charset="0"/>
              </a:rPr>
              <a:t>problémás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2693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1B52DB7-E76E-F2E5-1D48-160B25F37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76" y="1262872"/>
            <a:ext cx="1556316" cy="1147628"/>
          </a:xfrm>
          <a:prstGeom prst="rect">
            <a:avLst/>
          </a:prstGeom>
        </p:spPr>
      </p:pic>
      <p:sp>
        <p:nvSpPr>
          <p:cNvPr id="25" name="Cím 24"/>
          <p:cNvSpPr>
            <a:spLocks noGrp="1"/>
          </p:cNvSpPr>
          <p:nvPr>
            <p:ph type="title"/>
          </p:nvPr>
        </p:nvSpPr>
        <p:spPr>
          <a:xfrm>
            <a:off x="527957" y="51208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NNGYK klorát felmérés</a:t>
            </a:r>
            <a:endParaRPr lang="hu-HU" dirty="0"/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235633" y="6356350"/>
            <a:ext cx="2743200" cy="365125"/>
          </a:xfrm>
        </p:spPr>
        <p:txBody>
          <a:bodyPr/>
          <a:lstStyle/>
          <a:p>
            <a:fld id="{20AED109-8085-4D1F-AC50-9869B858B16D}" type="slidenum">
              <a:rPr lang="hu-HU" sz="1400" smtClean="0">
                <a:solidFill>
                  <a:schemeClr val="tx1"/>
                </a:solidFill>
              </a:rPr>
              <a:t>24</a:t>
            </a:fld>
            <a:endParaRPr lang="hu-HU" sz="1400" dirty="0">
              <a:solidFill>
                <a:schemeClr val="tx1"/>
              </a:solidFill>
            </a:endParaRPr>
          </a:p>
        </p:txBody>
      </p:sp>
      <p:pic>
        <p:nvPicPr>
          <p:cNvPr id="11" name="Diagram 2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27" y="1903570"/>
            <a:ext cx="5040000" cy="3420000"/>
          </a:xfrm>
          <a:prstGeom prst="rect">
            <a:avLst/>
          </a:prstGeom>
        </p:spPr>
      </p:pic>
      <p:pic>
        <p:nvPicPr>
          <p:cNvPr id="12" name="Diagram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373" y="1903570"/>
            <a:ext cx="5040000" cy="342000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D712516-991D-F177-2B4D-E7953648CB24}"/>
              </a:ext>
            </a:extLst>
          </p:cNvPr>
          <p:cNvSpPr txBox="1"/>
          <p:nvPr/>
        </p:nvSpPr>
        <p:spPr>
          <a:xfrm>
            <a:off x="4516761" y="2273889"/>
            <a:ext cx="89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 = 125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C12B252-DB25-3CC3-58E3-290095751877}"/>
              </a:ext>
            </a:extLst>
          </p:cNvPr>
          <p:cNvSpPr txBox="1"/>
          <p:nvPr/>
        </p:nvSpPr>
        <p:spPr>
          <a:xfrm>
            <a:off x="10353680" y="2314529"/>
            <a:ext cx="100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 = 170</a:t>
            </a:r>
          </a:p>
        </p:txBody>
      </p:sp>
      <p:pic>
        <p:nvPicPr>
          <p:cNvPr id="15" name="Picture 6" descr="Liquid Bleach Icon, Outline Style Stock Vector - Illustration of isolated,  object: 181778292">
            <a:extLst>
              <a:ext uri="{FF2B5EF4-FFF2-40B4-BE49-F238E27FC236}">
                <a16:creationId xmlns:a16="http://schemas.microsoft.com/office/drawing/2014/main" id="{7CE3C5B4-756B-C359-DF2D-5BAD0487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49" y="1362385"/>
            <a:ext cx="965758" cy="9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AEC94286-E7AE-30E4-E7C9-773CCA66F1BF}"/>
              </a:ext>
            </a:extLst>
          </p:cNvPr>
          <p:cNvSpPr txBox="1"/>
          <p:nvPr/>
        </p:nvSpPr>
        <p:spPr>
          <a:xfrm rot="17883079">
            <a:off x="8822495" y="1713447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Hypo</a:t>
            </a:r>
            <a:endParaRPr lang="hu-HU" sz="1400" dirty="0"/>
          </a:p>
        </p:txBody>
      </p:sp>
      <p:sp>
        <p:nvSpPr>
          <p:cNvPr id="17" name="Téglalap: lekerekített 12">
            <a:extLst>
              <a:ext uri="{FF2B5EF4-FFF2-40B4-BE49-F238E27FC236}">
                <a16:creationId xmlns:a16="http://schemas.microsoft.com/office/drawing/2014/main" id="{125D6C46-86CC-A25C-5D7B-9F4DD77EEA91}"/>
              </a:ext>
            </a:extLst>
          </p:cNvPr>
          <p:cNvSpPr/>
          <p:nvPr/>
        </p:nvSpPr>
        <p:spPr>
          <a:xfrm>
            <a:off x="1389335" y="5511837"/>
            <a:ext cx="1512000" cy="4973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7,2% </a:t>
            </a:r>
            <a:r>
              <a:rPr lang="hu-HU" sz="1500" dirty="0">
                <a:solidFill>
                  <a:schemeClr val="tx1"/>
                </a:solidFill>
              </a:rPr>
              <a:t>(9 db)</a:t>
            </a:r>
          </a:p>
        </p:txBody>
      </p:sp>
      <p:sp>
        <p:nvSpPr>
          <p:cNvPr id="18" name="Téglalap: lekerekített 13">
            <a:extLst>
              <a:ext uri="{FF2B5EF4-FFF2-40B4-BE49-F238E27FC236}">
                <a16:creationId xmlns:a16="http://schemas.microsoft.com/office/drawing/2014/main" id="{18EE45AF-F288-7162-1E02-C9FBB7216649}"/>
              </a:ext>
            </a:extLst>
          </p:cNvPr>
          <p:cNvSpPr/>
          <p:nvPr/>
        </p:nvSpPr>
        <p:spPr>
          <a:xfrm>
            <a:off x="7182400" y="5511837"/>
            <a:ext cx="1512000" cy="4973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85% </a:t>
            </a:r>
            <a:r>
              <a:rPr lang="hu-HU" sz="1500" dirty="0">
                <a:solidFill>
                  <a:schemeClr val="tx1"/>
                </a:solidFill>
              </a:rPr>
              <a:t>(144 db)</a:t>
            </a:r>
          </a:p>
        </p:txBody>
      </p:sp>
      <p:sp>
        <p:nvSpPr>
          <p:cNvPr id="19" name="Téglalap: lekerekített 14">
            <a:extLst>
              <a:ext uri="{FF2B5EF4-FFF2-40B4-BE49-F238E27FC236}">
                <a16:creationId xmlns:a16="http://schemas.microsoft.com/office/drawing/2014/main" id="{82EAC318-5DCA-EEDA-DE29-F78F36CCD05F}"/>
              </a:ext>
            </a:extLst>
          </p:cNvPr>
          <p:cNvSpPr/>
          <p:nvPr/>
        </p:nvSpPr>
        <p:spPr>
          <a:xfrm>
            <a:off x="3835559" y="5511837"/>
            <a:ext cx="1512000" cy="497350"/>
          </a:xfrm>
          <a:prstGeom prst="round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1,6%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sz="1500" dirty="0">
                <a:solidFill>
                  <a:schemeClr val="tx1"/>
                </a:solidFill>
              </a:rPr>
              <a:t>(2 db)</a:t>
            </a:r>
          </a:p>
        </p:txBody>
      </p:sp>
      <p:sp>
        <p:nvSpPr>
          <p:cNvPr id="20" name="Téglalap: lekerekített 15">
            <a:extLst>
              <a:ext uri="{FF2B5EF4-FFF2-40B4-BE49-F238E27FC236}">
                <a16:creationId xmlns:a16="http://schemas.microsoft.com/office/drawing/2014/main" id="{91A17D39-36DD-295A-8EAE-18E56E77FCB4}"/>
              </a:ext>
            </a:extLst>
          </p:cNvPr>
          <p:cNvSpPr/>
          <p:nvPr/>
        </p:nvSpPr>
        <p:spPr>
          <a:xfrm>
            <a:off x="9674806" y="5511837"/>
            <a:ext cx="1512000" cy="497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46% </a:t>
            </a:r>
            <a:r>
              <a:rPr lang="hu-HU" sz="1500" dirty="0">
                <a:solidFill>
                  <a:schemeClr val="tx1"/>
                </a:solidFill>
              </a:rPr>
              <a:t>(79 db)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28050E43-0DEA-DF14-7E8C-015588226565}"/>
              </a:ext>
            </a:extLst>
          </p:cNvPr>
          <p:cNvSpPr txBox="1"/>
          <p:nvPr/>
        </p:nvSpPr>
        <p:spPr>
          <a:xfrm>
            <a:off x="1971241" y="6519446"/>
            <a:ext cx="117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&gt; 0,25 mg/L</a:t>
            </a:r>
          </a:p>
        </p:txBody>
      </p:sp>
      <p:sp>
        <p:nvSpPr>
          <p:cNvPr id="22" name="Téglalap: lekerekített 18">
            <a:extLst>
              <a:ext uri="{FF2B5EF4-FFF2-40B4-BE49-F238E27FC236}">
                <a16:creationId xmlns:a16="http://schemas.microsoft.com/office/drawing/2014/main" id="{86C4671B-FD23-5DC0-0CF6-AD5F267C0A8C}"/>
              </a:ext>
            </a:extLst>
          </p:cNvPr>
          <p:cNvSpPr/>
          <p:nvPr/>
        </p:nvSpPr>
        <p:spPr>
          <a:xfrm>
            <a:off x="1535125" y="6490247"/>
            <a:ext cx="350982" cy="24981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: lekerekített 19">
            <a:extLst>
              <a:ext uri="{FF2B5EF4-FFF2-40B4-BE49-F238E27FC236}">
                <a16:creationId xmlns:a16="http://schemas.microsoft.com/office/drawing/2014/main" id="{7D815F9F-79F9-15C4-1F8F-E2FEF334CCA6}"/>
              </a:ext>
            </a:extLst>
          </p:cNvPr>
          <p:cNvSpPr/>
          <p:nvPr/>
        </p:nvSpPr>
        <p:spPr>
          <a:xfrm>
            <a:off x="3500952" y="6492841"/>
            <a:ext cx="350982" cy="249815"/>
          </a:xfrm>
          <a:prstGeom prst="round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F9DF185-44AE-13A7-A20B-BAD41DEDFBBA}"/>
              </a:ext>
            </a:extLst>
          </p:cNvPr>
          <p:cNvSpPr txBox="1"/>
          <p:nvPr/>
        </p:nvSpPr>
        <p:spPr>
          <a:xfrm>
            <a:off x="3962693" y="6519446"/>
            <a:ext cx="117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&gt; 0,70 mg/L</a:t>
            </a:r>
          </a:p>
        </p:txBody>
      </p:sp>
    </p:spTree>
    <p:extLst>
      <p:ext uri="{BB962C8B-B14F-4D97-AF65-F5344CB8AC3E}">
        <p14:creationId xmlns:p14="http://schemas.microsoft.com/office/powerpoint/2010/main" val="180037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329" y="169183"/>
            <a:ext cx="10515600" cy="836658"/>
          </a:xfrm>
        </p:spPr>
        <p:txBody>
          <a:bodyPr/>
          <a:lstStyle/>
          <a:p>
            <a:r>
              <a:rPr lang="hu-HU" b="1" dirty="0"/>
              <a:t>Új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072" y="1021665"/>
            <a:ext cx="11810506" cy="51048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3200" u="sng" dirty="0" smtClean="0">
                <a:cs typeface="Arial" panose="020B0604020202020204" pitchFamily="34" charset="0"/>
              </a:rPr>
              <a:t>PFA vegyületek</a:t>
            </a:r>
            <a:endParaRPr lang="hu-HU" sz="3200" u="sng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Per- és </a:t>
            </a:r>
            <a:r>
              <a:rPr lang="hu-HU" sz="2400" dirty="0" err="1">
                <a:cs typeface="Arial" panose="020B0604020202020204" pitchFamily="34" charset="0"/>
              </a:rPr>
              <a:t>polifluoroalkil</a:t>
            </a:r>
            <a:r>
              <a:rPr lang="hu-HU" sz="2400" dirty="0">
                <a:cs typeface="Arial" panose="020B0604020202020204" pitchFamily="34" charset="0"/>
              </a:rPr>
              <a:t> vegyületek 	</a:t>
            </a:r>
            <a:endParaRPr lang="hu-HU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2400" dirty="0" smtClean="0">
                <a:cs typeface="Arial" panose="020B0604020202020204" pitchFamily="34" charset="0"/>
              </a:rPr>
              <a:t>- 1. melléklet B táblázat: „PFA vegyületek összege” – </a:t>
            </a:r>
            <a:r>
              <a:rPr lang="hu-HU" sz="2400" dirty="0">
                <a:cs typeface="Arial" panose="020B0604020202020204" pitchFamily="34" charset="0"/>
              </a:rPr>
              <a:t>20 nevesített vegyület</a:t>
            </a:r>
          </a:p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1900" i="1" dirty="0">
                <a:cs typeface="Arial" panose="020B0604020202020204" pitchFamily="34" charset="0"/>
              </a:rPr>
              <a:t>- </a:t>
            </a:r>
            <a:r>
              <a:rPr lang="hu-HU" sz="1900" i="1" dirty="0" smtClean="0">
                <a:cs typeface="Arial" panose="020B0604020202020204" pitchFamily="34" charset="0"/>
              </a:rPr>
              <a:t>„összes </a:t>
            </a:r>
            <a:r>
              <a:rPr lang="hu-HU" sz="1900" i="1" dirty="0">
                <a:cs typeface="Arial" panose="020B0604020202020204" pitchFamily="34" charset="0"/>
              </a:rPr>
              <a:t>PFA </a:t>
            </a:r>
            <a:r>
              <a:rPr lang="hu-HU" sz="1900" i="1" dirty="0" smtClean="0">
                <a:cs typeface="Arial" panose="020B0604020202020204" pitchFamily="34" charset="0"/>
              </a:rPr>
              <a:t>vegyület” Európai Bizottság módszertant dolgoz ki, utána megfigyelési listára 		kerülhet</a:t>
            </a:r>
            <a:endParaRPr lang="hu-HU" sz="1900" i="1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Ipari szennyező, nagyon elterjedten használt anyag (</a:t>
            </a:r>
            <a:r>
              <a:rPr lang="hu-HU" sz="2400" dirty="0" err="1">
                <a:cs typeface="Arial" panose="020B0604020202020204" pitchFamily="34" charset="0"/>
              </a:rPr>
              <a:t>vízlepergető</a:t>
            </a:r>
            <a:r>
              <a:rPr lang="hu-HU" sz="2400" dirty="0">
                <a:cs typeface="Arial" panose="020B0604020202020204" pitchFamily="34" charset="0"/>
              </a:rPr>
              <a:t>, tapadásmentesítő tulajdonságok)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 err="1">
                <a:cs typeface="Arial" panose="020B0604020202020204" pitchFamily="34" charset="0"/>
              </a:rPr>
              <a:t>Perzisztens</a:t>
            </a:r>
            <a:r>
              <a:rPr lang="hu-HU" sz="2400" dirty="0">
                <a:cs typeface="Arial" panose="020B0604020202020204" pitchFamily="34" charset="0"/>
              </a:rPr>
              <a:t> vegyületek, egészséghatás igazolt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Határérték</a:t>
            </a:r>
            <a:r>
              <a:rPr lang="hu-HU" sz="2400" dirty="0">
                <a:cs typeface="Arial" panose="020B0604020202020204" pitchFamily="34" charset="0"/>
              </a:rPr>
              <a:t>: 0,10 µg/l 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Hazai </a:t>
            </a:r>
            <a:r>
              <a:rPr lang="hu-HU" sz="2400" dirty="0">
                <a:cs typeface="Arial" panose="020B0604020202020204" pitchFamily="34" charset="0"/>
              </a:rPr>
              <a:t>adat nincs – </a:t>
            </a:r>
            <a:r>
              <a:rPr lang="hu-HU" sz="2400" b="1" dirty="0">
                <a:cs typeface="Arial" panose="020B0604020202020204" pitchFamily="34" charset="0"/>
              </a:rPr>
              <a:t>felmérés lenne szükséges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Vízgyűjtő kockázatértékelése </a:t>
            </a:r>
            <a:r>
              <a:rPr lang="hu-HU" sz="2400" dirty="0" smtClean="0">
                <a:cs typeface="Arial" panose="020B0604020202020204" pitchFamily="34" charset="0"/>
              </a:rPr>
              <a:t>alapján, teljes felmentés lehetséges</a:t>
            </a:r>
            <a:br>
              <a:rPr lang="hu-HU" sz="2400" dirty="0" smtClean="0">
                <a:cs typeface="Arial" panose="020B0604020202020204" pitchFamily="34" charset="0"/>
              </a:rPr>
            </a:br>
            <a:r>
              <a:rPr lang="hu-HU" sz="2400" dirty="0" smtClean="0">
                <a:cs typeface="Arial" panose="020B0604020202020204" pitchFamily="34" charset="0"/>
              </a:rPr>
              <a:t>„</a:t>
            </a:r>
            <a:r>
              <a:rPr lang="hu-HU" sz="1900" i="1" dirty="0" smtClean="0"/>
              <a:t>Az </a:t>
            </a:r>
            <a:r>
              <a:rPr lang="hu-HU" sz="1900" i="1" dirty="0"/>
              <a:t>említett anyagokat akkor kell </a:t>
            </a:r>
            <a:r>
              <a:rPr lang="hu-HU" sz="1900" i="1" dirty="0" err="1"/>
              <a:t>monitorozni</a:t>
            </a:r>
            <a:r>
              <a:rPr lang="hu-HU" sz="1900" i="1" dirty="0"/>
              <a:t>, ha a vízkivételi pontok vízgyűjtő területeinek az 6. § (1) bekezdése szerinti kockázatértékelésének és kockázatkezelésének során megállapítják, hogy az említett anyagok valószínűleg jelen vannak az adott vízellátásban</a:t>
            </a:r>
            <a:r>
              <a:rPr lang="hu-HU" sz="1900" i="1" dirty="0" smtClean="0"/>
              <a:t>.”</a:t>
            </a:r>
            <a:endParaRPr lang="hu-HU" sz="17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2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329" y="169182"/>
            <a:ext cx="10515600" cy="1325563"/>
          </a:xfrm>
        </p:spPr>
        <p:txBody>
          <a:bodyPr/>
          <a:lstStyle/>
          <a:p>
            <a:r>
              <a:rPr lang="hu-HU" b="1" dirty="0"/>
              <a:t>Új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385" y="1237796"/>
            <a:ext cx="11261271" cy="493440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3200" u="sng" dirty="0" err="1" smtClean="0">
                <a:cs typeface="Arial" panose="020B0604020202020204" pitchFamily="34" charset="0"/>
              </a:rPr>
              <a:t>Microcisztin</a:t>
            </a:r>
            <a:r>
              <a:rPr lang="hu-HU" sz="3200" u="sng" dirty="0" smtClean="0">
                <a:cs typeface="Arial" panose="020B0604020202020204" pitchFamily="34" charset="0"/>
              </a:rPr>
              <a:t> - LR</a:t>
            </a:r>
            <a:endParaRPr lang="hu-HU" sz="3200" u="sng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Leggyakoribb </a:t>
            </a:r>
            <a:r>
              <a:rPr lang="hu-HU" sz="2400" dirty="0" err="1">
                <a:cs typeface="Arial" panose="020B0604020202020204" pitchFamily="34" charset="0"/>
              </a:rPr>
              <a:t>mikrocisztin</a:t>
            </a:r>
            <a:r>
              <a:rPr lang="hu-HU" sz="2400" dirty="0">
                <a:cs typeface="Arial" panose="020B0604020202020204" pitchFamily="34" charset="0"/>
              </a:rPr>
              <a:t> (metodika igazából nem csak ezt méri)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 err="1">
                <a:cs typeface="Arial" panose="020B0604020202020204" pitchFamily="34" charset="0"/>
              </a:rPr>
              <a:t>Cianobaktériumok</a:t>
            </a:r>
            <a:r>
              <a:rPr lang="hu-HU" sz="2400" dirty="0">
                <a:cs typeface="Arial" panose="020B0604020202020204" pitchFamily="34" charset="0"/>
              </a:rPr>
              <a:t> (</a:t>
            </a:r>
            <a:r>
              <a:rPr lang="hu-HU" sz="2400" dirty="0" err="1">
                <a:cs typeface="Arial" panose="020B0604020202020204" pitchFamily="34" charset="0"/>
              </a:rPr>
              <a:t>Microcystis</a:t>
            </a:r>
            <a:r>
              <a:rPr lang="hu-HU" sz="2400" dirty="0">
                <a:cs typeface="Arial" panose="020B0604020202020204" pitchFamily="34" charset="0"/>
              </a:rPr>
              <a:t>, </a:t>
            </a:r>
            <a:r>
              <a:rPr lang="hu-HU" sz="2400" dirty="0" err="1">
                <a:cs typeface="Arial" panose="020B0604020202020204" pitchFamily="34" charset="0"/>
              </a:rPr>
              <a:t>Planktothrix</a:t>
            </a:r>
            <a:r>
              <a:rPr lang="hu-HU" sz="2400" dirty="0">
                <a:cs typeface="Arial" panose="020B0604020202020204" pitchFamily="34" charset="0"/>
              </a:rPr>
              <a:t>, </a:t>
            </a:r>
            <a:r>
              <a:rPr lang="hu-HU" sz="2400" dirty="0" err="1">
                <a:cs typeface="Arial" panose="020B0604020202020204" pitchFamily="34" charset="0"/>
              </a:rPr>
              <a:t>Anabaena</a:t>
            </a:r>
            <a:r>
              <a:rPr lang="hu-HU" sz="2400" dirty="0">
                <a:cs typeface="Arial" panose="020B0604020202020204" pitchFamily="34" charset="0"/>
              </a:rPr>
              <a:t> fajok)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Határérték 1,0 µg/l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LC-MS vagy LC-DAD, ISO 20179:2005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Felszíni vízkivételnél vízvirágzás kockázata </a:t>
            </a:r>
            <a:r>
              <a:rPr lang="hu-HU" sz="2400" dirty="0" smtClean="0">
                <a:cs typeface="Arial" panose="020B0604020202020204" pitchFamily="34" charset="0"/>
              </a:rPr>
              <a:t>esetén</a:t>
            </a:r>
          </a:p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1800" i="1" dirty="0" smtClean="0"/>
              <a:t>„Ezt </a:t>
            </a:r>
            <a:r>
              <a:rPr lang="hu-HU" sz="1800" i="1" dirty="0"/>
              <a:t>a paramétert kizárólag felszíni ivóvízkivétel esetén és lehetséges vízvirágzási esemény kockázata esetén kell mérni (megnövekedett térfogategységre vonatkoztatott </a:t>
            </a:r>
            <a:r>
              <a:rPr lang="hu-HU" sz="1800" i="1" dirty="0" err="1"/>
              <a:t>cianobakterium</a:t>
            </a:r>
            <a:r>
              <a:rPr lang="hu-HU" sz="1800" i="1" dirty="0"/>
              <a:t> egyedszám vagy vízvirágzás kialakulási potenciál</a:t>
            </a:r>
            <a:r>
              <a:rPr lang="hu-HU" sz="1800" i="1" dirty="0" smtClean="0"/>
              <a:t>).”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Hatósági laboratóriumnak nem szükséges felkészülni rá</a:t>
            </a:r>
            <a:endParaRPr lang="hu-H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02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329" y="169182"/>
            <a:ext cx="10515600" cy="1325563"/>
          </a:xfrm>
        </p:spPr>
        <p:txBody>
          <a:bodyPr/>
          <a:lstStyle/>
          <a:p>
            <a:r>
              <a:rPr lang="hu-HU" b="1" dirty="0"/>
              <a:t>Új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385" y="1237796"/>
            <a:ext cx="11261271" cy="493440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hu-HU" sz="3200" u="sng" dirty="0" smtClean="0">
                <a:cs typeface="Arial" panose="020B0604020202020204" pitchFamily="34" charset="0"/>
              </a:rPr>
              <a:t>Urán</a:t>
            </a:r>
            <a:endParaRPr lang="hu-HU" sz="3200" u="sng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Geológiai eredetű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el-GR" sz="2400" dirty="0">
                <a:cs typeface="Arial" panose="020B0604020202020204" pitchFamily="34" charset="0"/>
              </a:rPr>
              <a:t>α </a:t>
            </a:r>
            <a:r>
              <a:rPr lang="hu-HU" sz="2400" dirty="0">
                <a:cs typeface="Arial" panose="020B0604020202020204" pitchFamily="34" charset="0"/>
              </a:rPr>
              <a:t>és </a:t>
            </a:r>
            <a:r>
              <a:rPr lang="el-GR" sz="2400" dirty="0">
                <a:cs typeface="Arial" panose="020B0604020202020204" pitchFamily="34" charset="0"/>
              </a:rPr>
              <a:t>γ </a:t>
            </a:r>
            <a:r>
              <a:rPr lang="hu-HU" sz="2400" dirty="0">
                <a:cs typeface="Arial" panose="020B0604020202020204" pitchFamily="34" charset="0"/>
              </a:rPr>
              <a:t>sugárzó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Kémiai toxicitás – vesekárosító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>
                <a:cs typeface="Arial" panose="020B0604020202020204" pitchFamily="34" charset="0"/>
              </a:rPr>
              <a:t>Határérték: 30 </a:t>
            </a:r>
            <a:r>
              <a:rPr lang="hu-HU" sz="2400" dirty="0" smtClean="0">
                <a:cs typeface="Arial" panose="020B0604020202020204" pitchFamily="34" charset="0"/>
              </a:rPr>
              <a:t>µg/l</a:t>
            </a: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2400" dirty="0" smtClean="0">
                <a:cs typeface="Arial" panose="020B0604020202020204" pitchFamily="34" charset="0"/>
              </a:rPr>
              <a:t>NNGYK eredmények</a:t>
            </a:r>
            <a:endParaRPr lang="hu-HU" sz="2400" dirty="0"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02" y="1435260"/>
            <a:ext cx="5704304" cy="36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7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119" y="229016"/>
            <a:ext cx="9493624" cy="1643220"/>
          </a:xfrm>
        </p:spPr>
        <p:txBody>
          <a:bodyPr>
            <a:noAutofit/>
          </a:bodyPr>
          <a:lstStyle/>
          <a:p>
            <a:r>
              <a:rPr lang="hu-HU" sz="4800" b="1" dirty="0">
                <a:cs typeface="Arial" panose="020B0604020202020204" pitchFamily="34" charset="0"/>
              </a:rPr>
              <a:t>Új paraméterek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60789" y="2490905"/>
            <a:ext cx="10598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Vizsgálati és megfelelési kötelezettség 2026. január 12-től</a:t>
            </a:r>
          </a:p>
          <a:p>
            <a:pPr defTabSz="1219170"/>
            <a:endParaRPr lang="hu-HU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Javasolt a vizsgálat, mert</a:t>
            </a:r>
          </a:p>
          <a:p>
            <a:pPr marL="380990" indent="-380990" defTabSz="1219170">
              <a:buFontTx/>
              <a:buChar char="-"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vizsgálati szám csökkentés kérhető 3 év reprezentatív adatai alapján</a:t>
            </a:r>
          </a:p>
          <a:p>
            <a:pPr marL="380990" indent="-380990" defTabSz="1219170">
              <a:buFontTx/>
              <a:buChar char="-"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ha probléma van, be lehet avatkozni, elkerülendő a későbbi nem-megfelelést</a:t>
            </a:r>
          </a:p>
          <a:p>
            <a:pPr defTabSz="1219170"/>
            <a:endParaRPr lang="hu-HU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90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4043" y="30143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Indikátor vízminőségi jellemzők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060145" cy="435133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Kalcium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Magnézium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Kálium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Fertőtlenítőszer-maradék </a:t>
            </a:r>
            <a:r>
              <a:rPr lang="hu-HU" sz="2133" dirty="0">
                <a:latin typeface="Arial" panose="020B0604020202020204" pitchFamily="34" charset="0"/>
                <a:cs typeface="Arial" panose="020B0604020202020204" pitchFamily="34" charset="0"/>
              </a:rPr>
              <a:t>– egyéb, alternatív fertőtlenítőszerek esetén (pl. H</a:t>
            </a:r>
            <a:r>
              <a:rPr lang="hu-HU" sz="2133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133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2133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133" dirty="0">
                <a:latin typeface="Arial" panose="020B0604020202020204" pitchFamily="34" charset="0"/>
                <a:cs typeface="Arial" panose="020B0604020202020204" pitchFamily="34" charset="0"/>
              </a:rPr>
              <a:t>); minél kisebb értékre törekedni, online mérőeszközzel is lehet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3815816" y="1969894"/>
            <a:ext cx="362968" cy="179008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hu-HU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36516" y="2594277"/>
            <a:ext cx="523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Tájékoztatási célból, 3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évente, nincs határ- és parametrikus érték</a:t>
            </a:r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5/2023 (I.12.) </a:t>
            </a:r>
            <a:r>
              <a:rPr lang="hu-HU" sz="3600" b="1" dirty="0" smtClean="0">
                <a:solidFill>
                  <a:prstClr val="black"/>
                </a:solidFill>
              </a:rPr>
              <a:t>Kormányrendelet változása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514004" y="14183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018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15" y="1365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Új határértékek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9831566" y="2185502"/>
            <a:ext cx="20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HÉ emelés</a:t>
            </a:r>
          </a:p>
        </p:txBody>
      </p:sp>
      <p:sp>
        <p:nvSpPr>
          <p:cNvPr id="5" name="Jobb oldali kapcsos zárójel 4"/>
          <p:cNvSpPr/>
          <p:nvPr/>
        </p:nvSpPr>
        <p:spPr>
          <a:xfrm>
            <a:off x="7969127" y="3953308"/>
            <a:ext cx="860052" cy="177152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Szövegdoboz 5"/>
          <p:cNvSpPr txBox="1"/>
          <p:nvPr/>
        </p:nvSpPr>
        <p:spPr>
          <a:xfrm>
            <a:off x="9504996" y="4904083"/>
            <a:ext cx="239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HÉ csökkenés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75556" y="1306286"/>
            <a:ext cx="42618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Antimon 10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µg/l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(RDT!)</a:t>
            </a:r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Bór 1,5 mg/l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(2,4 mg/l)</a:t>
            </a: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Szelén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µg/l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Klorit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0,25 mg/l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0,70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mg/l)</a:t>
            </a:r>
          </a:p>
        </p:txBody>
      </p:sp>
      <p:sp>
        <p:nvSpPr>
          <p:cNvPr id="8" name="Téglalap 7"/>
          <p:cNvSpPr/>
          <p:nvPr/>
        </p:nvSpPr>
        <p:spPr>
          <a:xfrm>
            <a:off x="391967" y="3995499"/>
            <a:ext cx="72498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Króm 25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µg/l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(RDT!)</a:t>
            </a:r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Ólom 5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µg/l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CÉLÉRTÉK,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µg/l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HATÁRÉRTÉK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határértéket átadási ponton (vízellátó rendszer betáplálási pontja) el kell érni</a:t>
            </a:r>
          </a:p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célérték határértéknek minősül:</a:t>
            </a:r>
          </a:p>
          <a:p>
            <a:pPr marL="742950" lvl="1" indent="-285750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vízzel érintkező anyagok engedélyezése</a:t>
            </a:r>
          </a:p>
          <a:p>
            <a:pPr marL="742950" lvl="1" indent="-285750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2036.01.12-től elsőbbségi létesítmények</a:t>
            </a:r>
          </a:p>
          <a:p>
            <a:pPr marL="742950" lvl="1" indent="-285750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2036.01.12-től átadási ponton (vízellátó rendszer betáplálási pontja)</a:t>
            </a:r>
          </a:p>
          <a:p>
            <a:pPr marL="742950" lvl="1" indent="-285750">
              <a:buFontTx/>
              <a:buChar char="-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2036.01.12 után új vagy felújított épületek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Jobb oldali kapcsos zárójel 9"/>
          <p:cNvSpPr/>
          <p:nvPr/>
        </p:nvSpPr>
        <p:spPr>
          <a:xfrm>
            <a:off x="8012824" y="1157837"/>
            <a:ext cx="860052" cy="2450778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Szövegdoboz 10"/>
          <p:cNvSpPr txBox="1"/>
          <p:nvPr/>
        </p:nvSpPr>
        <p:spPr>
          <a:xfrm>
            <a:off x="7901545" y="5791893"/>
            <a:ext cx="4368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labor nem tudja automatikusan minősíteni, mintavételi helytől függő határérték!!!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671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15" y="1365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Új parametrikus értékek</a:t>
            </a:r>
            <a:endParaRPr lang="hu-HU" sz="3600" b="1" dirty="0"/>
          </a:p>
        </p:txBody>
      </p:sp>
      <p:sp>
        <p:nvSpPr>
          <p:cNvPr id="12" name="Téglalap 11"/>
          <p:cNvSpPr/>
          <p:nvPr/>
        </p:nvSpPr>
        <p:spPr>
          <a:xfrm>
            <a:off x="778286" y="2382309"/>
            <a:ext cx="34900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Házas amőbák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Nematoda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(Ex-fonálférgek)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143118" y="1239114"/>
            <a:ext cx="71405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hu-HU" sz="2000" b="1" dirty="0" smtClean="0">
                <a:cs typeface="Arial" panose="020B0604020202020204" pitchFamily="34" charset="0"/>
              </a:rPr>
              <a:t>Mikroszkópos biológia</a:t>
            </a:r>
            <a:endParaRPr lang="hu-HU" sz="2000" dirty="0"/>
          </a:p>
        </p:txBody>
      </p:sp>
      <p:sp>
        <p:nvSpPr>
          <p:cNvPr id="15" name="Jobb oldali kapcsos zárójel 14"/>
          <p:cNvSpPr/>
          <p:nvPr/>
        </p:nvSpPr>
        <p:spPr>
          <a:xfrm>
            <a:off x="5280940" y="2511008"/>
            <a:ext cx="258267" cy="214290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671371" y="3043853"/>
            <a:ext cx="4474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Parametrikus érték: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fogyasztási ponton: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szokatlan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változás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vízmű kimenő: 5 szám/liter</a:t>
            </a:r>
          </a:p>
          <a:p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84" y="3529622"/>
            <a:ext cx="1730836" cy="129812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84" y="2007511"/>
            <a:ext cx="1730836" cy="12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15" y="1365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Üzemeltetési monitoring változása</a:t>
            </a:r>
            <a:endParaRPr lang="hu-HU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-473529" y="1296188"/>
            <a:ext cx="1195251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67" lvl="2" indent="-380990" algn="just" defTabSz="914377">
              <a:spcBef>
                <a:spcPts val="600"/>
              </a:spcBef>
              <a:buClr>
                <a:srgbClr val="3891A7"/>
              </a:buClr>
              <a:buSzPct val="80000"/>
              <a:buFont typeface="Calibri" panose="020F0502020204030204" pitchFamily="34" charset="0"/>
              <a:buChar char="⁻"/>
            </a:pP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kutak és technológia ellenőrzési program (paraméter, mintavételi hely, gyakoriság) </a:t>
            </a:r>
            <a:endParaRPr lang="hu-HU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3467" lvl="2" indent="-380990" algn="just" defTabSz="914377">
              <a:spcBef>
                <a:spcPts val="600"/>
              </a:spcBef>
              <a:buClr>
                <a:srgbClr val="3891A7"/>
              </a:buClr>
              <a:buSzPct val="80000"/>
              <a:buFont typeface="Calibri" panose="020F0502020204030204" pitchFamily="34" charset="0"/>
              <a:buChar char="⁻"/>
            </a:pP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zavarosság </a:t>
            </a: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paraméter </a:t>
            </a: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vizsgálata, szűrést alkalmazó vízművekben</a:t>
            </a: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333467" lvl="2" indent="-380990" algn="just" defTabSz="914377">
              <a:spcBef>
                <a:spcPts val="600"/>
              </a:spcBef>
              <a:buClr>
                <a:srgbClr val="3891A7"/>
              </a:buClr>
              <a:buSzPct val="80000"/>
              <a:buFont typeface="Calibri" panose="020F0502020204030204" pitchFamily="34" charset="0"/>
              <a:buChar char="⁻"/>
            </a:pP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felszíni víz, felszín alatti víz szennyezésnek kitett nyersvize használó vízellátó rendszerekben a víruseltávolítás hatékonyságának egyszeri ellenőrzése (</a:t>
            </a: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NNGYK </a:t>
            </a: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módszertan</a:t>
            </a: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szomatikus </a:t>
            </a:r>
            <a:r>
              <a:rPr lang="hu-HU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colifág</a:t>
            </a:r>
            <a:endParaRPr lang="hu-HU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3467" lvl="2" indent="-380990" algn="just" defTabSz="914377">
              <a:spcBef>
                <a:spcPts val="600"/>
              </a:spcBef>
              <a:buClr>
                <a:srgbClr val="3891A7"/>
              </a:buClr>
              <a:buSzPct val="80000"/>
              <a:buFont typeface="Calibri" panose="020F0502020204030204" pitchFamily="34" charset="0"/>
              <a:buChar char="⁻"/>
            </a:pP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az ivóvizet fertőtlenítik, az alkalmazott fertőtlenítés hatékonyság ellenőrzésének vizsgálata (nem feltétlenül mérés, adatértékelés), fertőtlenítőszer maradék minimalizálása céljából (</a:t>
            </a: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NNGYK </a:t>
            </a:r>
            <a:r>
              <a:rPr lang="hu-H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módszertan</a:t>
            </a:r>
            <a:r>
              <a:rPr lang="hu-H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51748"/>
              </p:ext>
            </p:extLst>
          </p:nvPr>
        </p:nvGraphicFramePr>
        <p:xfrm>
          <a:off x="1885949" y="934244"/>
          <a:ext cx="9266465" cy="5166465"/>
        </p:xfrm>
        <a:graphic>
          <a:graphicData uri="http://schemas.openxmlformats.org/drawingml/2006/table">
            <a:tbl>
              <a:tblPr/>
              <a:tblGrid>
                <a:gridCol w="2335208">
                  <a:extLst>
                    <a:ext uri="{9D8B030D-6E8A-4147-A177-3AD203B41FA5}">
                      <a16:colId xmlns:a16="http://schemas.microsoft.com/office/drawing/2014/main" val="991190499"/>
                    </a:ext>
                  </a:extLst>
                </a:gridCol>
                <a:gridCol w="3291715">
                  <a:extLst>
                    <a:ext uri="{9D8B030D-6E8A-4147-A177-3AD203B41FA5}">
                      <a16:colId xmlns:a16="http://schemas.microsoft.com/office/drawing/2014/main" val="1411047634"/>
                    </a:ext>
                  </a:extLst>
                </a:gridCol>
                <a:gridCol w="3639542">
                  <a:extLst>
                    <a:ext uri="{9D8B030D-6E8A-4147-A177-3AD203B41FA5}">
                      <a16:colId xmlns:a16="http://schemas.microsoft.com/office/drawing/2014/main" val="1751041895"/>
                    </a:ext>
                  </a:extLst>
                </a:gridCol>
              </a:tblGrid>
              <a:tr h="4803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Zavarosság paraméter vizsgálata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56431"/>
                  </a:ext>
                </a:extLst>
              </a:tr>
              <a:tr h="144118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Rutin ivóvízvizsgálati 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részeként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Üzemeltetési monitoring része, szűrést alkalmazó vízművekben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35318"/>
                  </a:ext>
                </a:extLst>
              </a:tr>
              <a:tr h="4803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Parametrikus 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érték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"Nincs szokatlan 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változás„</a:t>
                      </a:r>
                    </a:p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Egyedi parametrikus</a:t>
                      </a:r>
                      <a:r>
                        <a:rPr lang="hu-H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érték beállítás lehet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0,3NTU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580770"/>
                  </a:ext>
                </a:extLst>
              </a:tr>
              <a:tr h="4803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Vizsgálati kötelezettség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Hatósági és önellenőrző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Önellenőrző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938240"/>
                  </a:ext>
                </a:extLst>
              </a:tr>
              <a:tr h="144118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Vizsgálat szám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csoport, alap paraméter, vizsgálati szám nem csökkenthető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Termelt vízmennyiség alapján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97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255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hu-HU" sz="4000" b="1" dirty="0" smtClean="0"/>
              <a:t>Új üzemeltetési paraméter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200" u="sng" dirty="0">
                <a:ea typeface="+mn-ea"/>
                <a:cs typeface="Arial" panose="020B0604020202020204" pitchFamily="34" charset="0"/>
              </a:rPr>
              <a:t>Szomatikus </a:t>
            </a:r>
            <a:r>
              <a:rPr lang="hu-HU" sz="3200" u="sng" dirty="0" err="1">
                <a:ea typeface="+mn-ea"/>
                <a:cs typeface="Arial" panose="020B0604020202020204" pitchFamily="34" charset="0"/>
              </a:rPr>
              <a:t>colifágok</a:t>
            </a:r>
            <a:endParaRPr lang="hu-HU" sz="3200" u="sng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990"/>
              </a:spcBef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Bakteriofágok</a:t>
            </a:r>
          </a:p>
          <a:p>
            <a:pPr lvl="0">
              <a:spcBef>
                <a:spcPts val="990"/>
              </a:spcBef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Technológia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víruseltávolítás </a:t>
            </a: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hatékonyságának ellenőrzésére (patogén vírusok helyettesítése)</a:t>
            </a:r>
          </a:p>
          <a:p>
            <a:pPr lvl="0">
              <a:spcBef>
                <a:spcPts val="990"/>
              </a:spcBef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Felszíni víz, esetleg szennyezett felszín alatti víz</a:t>
            </a:r>
          </a:p>
          <a:p>
            <a:pPr lvl="0">
              <a:spcBef>
                <a:spcPts val="990"/>
              </a:spcBef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Akkor kell </a:t>
            </a:r>
            <a:r>
              <a:rPr lang="hu-HU" sz="2400" dirty="0" err="1">
                <a:solidFill>
                  <a:prstClr val="black"/>
                </a:solidFill>
                <a:cs typeface="Arial" panose="020B0604020202020204" pitchFamily="34" charset="0"/>
              </a:rPr>
              <a:t>validálni</a:t>
            </a: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 rá a technológiát, ha a nyersvízben &gt;50 PKE/100 ml</a:t>
            </a:r>
          </a:p>
          <a:p>
            <a:pPr lvl="0">
              <a:spcBef>
                <a:spcPts val="990"/>
              </a:spcBef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Szolgáltatói feladat lesz, nem szükséges folyamatos monitoring az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ivóvízben – </a:t>
            </a:r>
            <a:r>
              <a:rPr lang="hu-HU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hatósági vizsgálat nem szükséges</a:t>
            </a:r>
            <a:endParaRPr lang="hu-HU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spcBef>
                <a:spcPts val="990"/>
              </a:spcBef>
            </a:pP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NNGYK </a:t>
            </a: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módszertan készül, VBT-be kell beépíteni az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eredményeket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36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8226796"/>
              </p:ext>
            </p:extLst>
          </p:nvPr>
        </p:nvGraphicFramePr>
        <p:xfrm>
          <a:off x="615756" y="1348964"/>
          <a:ext cx="11367988" cy="306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527006" y="3923131"/>
            <a:ext cx="1689100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67" b="1" dirty="0"/>
              <a:t>Ahol van kockázat, hogy van a nyersvízben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503321" y="3719974"/>
            <a:ext cx="1801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Ahol van kockázat, hogy a szolgáltatott vízben is megjelenik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86483" y="4688889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hu-HU" sz="2400" dirty="0"/>
              <a:t>A megfigyelési listára felkerült anyagokra </a:t>
            </a:r>
            <a:r>
              <a:rPr lang="hu-HU" sz="2400" u="sng" dirty="0"/>
              <a:t>nincs automatikus vizsgálati kötelezettség</a:t>
            </a:r>
            <a:r>
              <a:rPr lang="hu-HU" sz="2400" dirty="0"/>
              <a:t>. </a:t>
            </a:r>
          </a:p>
          <a:p>
            <a:pPr marL="380990" indent="-380990">
              <a:buFontTx/>
              <a:buChar char="-"/>
            </a:pPr>
            <a:r>
              <a:rPr lang="hu-HU" sz="2400" dirty="0"/>
              <a:t>A megfigyelési listára </a:t>
            </a:r>
            <a:r>
              <a:rPr lang="hu-HU" sz="2400" u="sng" dirty="0"/>
              <a:t>irányértékkel </a:t>
            </a:r>
            <a:r>
              <a:rPr lang="hu-HU" sz="2400" dirty="0"/>
              <a:t>kerülnek fel a paraméterek, mely értékek a Kormányrendelet 1. mellékletébe nem kerülnek be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12272" y="497295"/>
            <a:ext cx="11979728" cy="561973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>
                <a:cs typeface="Arial" panose="020B0604020202020204" pitchFamily="34" charset="0"/>
              </a:rPr>
              <a:t>Megfigyelési </a:t>
            </a:r>
            <a:r>
              <a:rPr lang="hu-HU" sz="3600" b="1" dirty="0" smtClean="0">
                <a:cs typeface="Arial" panose="020B0604020202020204" pitchFamily="34" charset="0"/>
              </a:rPr>
              <a:t>lista</a:t>
            </a:r>
            <a:br>
              <a:rPr lang="hu-HU" sz="3600" b="1" dirty="0" smtClean="0">
                <a:cs typeface="Arial" panose="020B0604020202020204" pitchFamily="34" charset="0"/>
              </a:rPr>
            </a:br>
            <a:r>
              <a:rPr lang="hu-HU" sz="2800" dirty="0"/>
              <a:t>újonnan megjelenő és potenciális egészségkockázattal rendelkező paraméterek</a:t>
            </a:r>
            <a:endParaRPr lang="hu-H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46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3559628" y="497295"/>
            <a:ext cx="5861957" cy="561973"/>
          </a:xfrm>
        </p:spPr>
        <p:txBody>
          <a:bodyPr>
            <a:noAutofit/>
          </a:bodyPr>
          <a:lstStyle/>
          <a:p>
            <a:r>
              <a:rPr lang="hu-HU" sz="3600" b="1" dirty="0">
                <a:cs typeface="Arial" panose="020B0604020202020204" pitchFamily="34" charset="0"/>
              </a:rPr>
              <a:t>Megfigyelési </a:t>
            </a:r>
            <a:r>
              <a:rPr lang="hu-HU" sz="3600" b="1" dirty="0" smtClean="0">
                <a:cs typeface="Arial" panose="020B0604020202020204" pitchFamily="34" charset="0"/>
              </a:rPr>
              <a:t>lista - 2023</a:t>
            </a:r>
            <a:endParaRPr lang="hu-HU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71833"/>
              </p:ext>
            </p:extLst>
          </p:nvPr>
        </p:nvGraphicFramePr>
        <p:xfrm>
          <a:off x="1189263" y="1273628"/>
          <a:ext cx="9016093" cy="4320139"/>
        </p:xfrm>
        <a:graphic>
          <a:graphicData uri="http://schemas.openxmlformats.org/drawingml/2006/table">
            <a:tbl>
              <a:tblPr/>
              <a:tblGrid>
                <a:gridCol w="4642433">
                  <a:extLst>
                    <a:ext uri="{9D8B030D-6E8A-4147-A177-3AD203B41FA5}">
                      <a16:colId xmlns:a16="http://schemas.microsoft.com/office/drawing/2014/main" val="3965910740"/>
                    </a:ext>
                  </a:extLst>
                </a:gridCol>
                <a:gridCol w="4373660">
                  <a:extLst>
                    <a:ext uri="{9D8B030D-6E8A-4147-A177-3AD203B41FA5}">
                      <a16:colId xmlns:a16="http://schemas.microsoft.com/office/drawing/2014/main" val="4095284097"/>
                    </a:ext>
                  </a:extLst>
                </a:gridCol>
              </a:tblGrid>
              <a:tr h="279272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17-beta-ösztradiol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4-nonilfenol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976942"/>
                  </a:ext>
                </a:extLst>
              </a:tr>
              <a:tr h="2792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hormonháztartást zavaró anyag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939448"/>
                  </a:ext>
                </a:extLst>
              </a:tr>
              <a:tr h="2234171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legfőbb humán ösztrogén, nem és reproduktív működésben kiemelt szerepe van, befolyásolja a másodlagos nemi jellegek kialakulását, ha a csontképződésre, befolyásol egyéb metabolikus </a:t>
                      </a:r>
                      <a:r>
                        <a:rPr lang="hu-H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folyamtokat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pl. LDL, HDL koleszterin szinteket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ösztrogén hatásának utánzása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434640"/>
                  </a:ext>
                </a:extLst>
              </a:tr>
              <a:tr h="139635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környezetbe a humán  természetes és szintetikus ösztrogén kibocsátásból (szennyvíz), és nagyobb mennyiségben az állatartásból származóan kerül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ipari folyamtok köztiterméke, segédanyag, mosószerek, felületaktív anyagok bomlásterméke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58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Vízminta minősítés változása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Megfelelő vízminőség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Kmr</a:t>
            </a:r>
            <a:r>
              <a:rPr lang="hu-HU" dirty="0" smtClean="0"/>
              <a:t>. 1. melléklet 1., 2., 5. táblázat határértékeinek megfelel</a:t>
            </a:r>
          </a:p>
          <a:p>
            <a:r>
              <a:rPr lang="hu-HU" dirty="0"/>
              <a:t>Tűrhető vízminőség</a:t>
            </a:r>
          </a:p>
          <a:p>
            <a:pPr marL="914400" lvl="2" indent="0">
              <a:buNone/>
            </a:pPr>
            <a:r>
              <a:rPr lang="hu-HU" sz="2800" dirty="0" err="1">
                <a:solidFill>
                  <a:prstClr val="black"/>
                </a:solidFill>
              </a:rPr>
              <a:t>Kmr</a:t>
            </a:r>
            <a:r>
              <a:rPr lang="hu-HU" sz="2800" dirty="0">
                <a:solidFill>
                  <a:prstClr val="black"/>
                </a:solidFill>
              </a:rPr>
              <a:t>. 1. melléklet 1., 2., 5. táblázat határértékeinek </a:t>
            </a:r>
            <a:r>
              <a:rPr lang="hu-HU" sz="2800" dirty="0" smtClean="0">
                <a:solidFill>
                  <a:prstClr val="black"/>
                </a:solidFill>
              </a:rPr>
              <a:t>megfelel, de a 3. és 4. táblázat parametrikus értékeinek nem felel meg</a:t>
            </a:r>
          </a:p>
          <a:p>
            <a:pPr marL="914400" lvl="2" indent="0">
              <a:buNone/>
            </a:pPr>
            <a:endParaRPr lang="hu-HU" sz="2800" dirty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r>
              <a:rPr lang="hu-HU" sz="2800" b="1" dirty="0" smtClean="0">
                <a:solidFill>
                  <a:prstClr val="black"/>
                </a:solidFill>
              </a:rPr>
              <a:t>Nem a labor </a:t>
            </a:r>
            <a:r>
              <a:rPr lang="hu-HU" sz="2800" b="1" dirty="0">
                <a:solidFill>
                  <a:prstClr val="black"/>
                </a:solidFill>
              </a:rPr>
              <a:t>k</a:t>
            </a:r>
            <a:r>
              <a:rPr lang="hu-HU" sz="2800" b="1" dirty="0" smtClean="0">
                <a:solidFill>
                  <a:prstClr val="black"/>
                </a:solidFill>
              </a:rPr>
              <a:t>ell minősítse </a:t>
            </a:r>
            <a:r>
              <a:rPr lang="hu-HU" sz="2800" b="1" dirty="0" smtClean="0">
                <a:solidFill>
                  <a:prstClr val="black"/>
                </a:solidFill>
              </a:rPr>
              <a:t>az ivóvíz </a:t>
            </a:r>
            <a:r>
              <a:rPr lang="hu-HU" sz="2800" b="1" dirty="0" smtClean="0">
                <a:solidFill>
                  <a:prstClr val="black"/>
                </a:solidFill>
              </a:rPr>
              <a:t>mintát, a HUMVI minősít</a:t>
            </a:r>
          </a:p>
        </p:txBody>
      </p:sp>
    </p:spTree>
    <p:extLst>
      <p:ext uri="{BB962C8B-B14F-4D97-AF65-F5344CB8AC3E}">
        <p14:creationId xmlns:p14="http://schemas.microsoft.com/office/powerpoint/2010/main" val="1103096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74" y="365126"/>
            <a:ext cx="10236124" cy="933581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cs typeface="Arial" panose="020B0604020202020204" pitchFamily="34" charset="0"/>
              </a:rPr>
              <a:t>Ivóvízvizsgáló l</a:t>
            </a:r>
            <a:r>
              <a:rPr lang="en-US" sz="3600" b="1" dirty="0" err="1" smtClean="0">
                <a:cs typeface="Arial" panose="020B0604020202020204" pitchFamily="34" charset="0"/>
              </a:rPr>
              <a:t>aboratóriumokra</a:t>
            </a:r>
            <a:r>
              <a:rPr lang="en-US" sz="3600" b="1" dirty="0" smtClean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vonatkozó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követelmények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160"/>
            <a:ext cx="10887509" cy="458541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/>
              <a:t>Akkreditáció</a:t>
            </a:r>
            <a:endParaRPr lang="en-US" sz="3200" dirty="0"/>
          </a:p>
          <a:p>
            <a:r>
              <a:rPr lang="en-US" sz="3200" dirty="0" err="1"/>
              <a:t>Részvétel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smtClean="0"/>
              <a:t>NN</a:t>
            </a:r>
            <a:r>
              <a:rPr lang="hu-HU" sz="3200" dirty="0" smtClean="0"/>
              <a:t>GY</a:t>
            </a:r>
            <a:r>
              <a:rPr lang="en-US" sz="3200" dirty="0" smtClean="0"/>
              <a:t>K </a:t>
            </a:r>
            <a:r>
              <a:rPr lang="en-US" sz="3200" dirty="0" err="1"/>
              <a:t>körvizsgálatokban</a:t>
            </a:r>
            <a:r>
              <a:rPr lang="en-US" sz="3200" dirty="0"/>
              <a:t> </a:t>
            </a:r>
            <a:r>
              <a:rPr lang="en-US" sz="3200" dirty="0" err="1"/>
              <a:t>évente</a:t>
            </a:r>
            <a:r>
              <a:rPr lang="en-US" sz="3200" dirty="0"/>
              <a:t>, </a:t>
            </a:r>
            <a:r>
              <a:rPr lang="en-US" sz="3200" dirty="0" err="1"/>
              <a:t>minden</a:t>
            </a:r>
            <a:r>
              <a:rPr lang="en-US" sz="3200" dirty="0"/>
              <a:t> </a:t>
            </a:r>
            <a:r>
              <a:rPr lang="en-US" sz="3200" dirty="0" err="1"/>
              <a:t>paraméterre</a:t>
            </a:r>
            <a:r>
              <a:rPr lang="en-US" sz="3200" dirty="0"/>
              <a:t>, </a:t>
            </a:r>
            <a:r>
              <a:rPr lang="en-US" sz="3200" dirty="0" err="1"/>
              <a:t>megfelelő</a:t>
            </a:r>
            <a:r>
              <a:rPr lang="en-US" sz="3200" dirty="0"/>
              <a:t> </a:t>
            </a:r>
            <a:r>
              <a:rPr lang="en-US" sz="3200" dirty="0" err="1" smtClean="0"/>
              <a:t>eredménnyel</a:t>
            </a:r>
            <a:r>
              <a:rPr lang="hu-HU" sz="3200" dirty="0" smtClean="0"/>
              <a:t>, 2026-tól egyes paraméterek kétévente (tájékoztató)</a:t>
            </a:r>
          </a:p>
          <a:p>
            <a:r>
              <a:rPr lang="hu-HU" sz="3200" dirty="0" smtClean="0"/>
              <a:t>HUMVI adatfeltöltés – határidő!!!!</a:t>
            </a:r>
            <a:endParaRPr lang="en-US" sz="3200" dirty="0"/>
          </a:p>
          <a:p>
            <a:r>
              <a:rPr lang="en-US" sz="3200" i="1" dirty="0"/>
              <a:t>Legionella</a:t>
            </a:r>
            <a:r>
              <a:rPr lang="en-US" sz="3200" dirty="0"/>
              <a:t> </a:t>
            </a:r>
            <a:r>
              <a:rPr lang="en-US" sz="3200" dirty="0" err="1"/>
              <a:t>vizsgálatra</a:t>
            </a:r>
            <a:r>
              <a:rPr lang="en-US" sz="3200" dirty="0"/>
              <a:t> </a:t>
            </a:r>
            <a:r>
              <a:rPr lang="en-US" sz="3200" dirty="0" err="1"/>
              <a:t>feljogosítás</a:t>
            </a:r>
            <a:r>
              <a:rPr lang="en-US" sz="3200" dirty="0"/>
              <a:t> is </a:t>
            </a:r>
            <a:r>
              <a:rPr lang="en-US" sz="3200" dirty="0" err="1"/>
              <a:t>szükséges</a:t>
            </a:r>
            <a:endParaRPr lang="en-US" sz="3200" dirty="0"/>
          </a:p>
          <a:p>
            <a:r>
              <a:rPr lang="en-US" sz="3200" dirty="0" err="1"/>
              <a:t>Vizsgáló</a:t>
            </a:r>
            <a:r>
              <a:rPr lang="en-US" sz="3200" dirty="0"/>
              <a:t> </a:t>
            </a:r>
            <a:r>
              <a:rPr lang="en-US" sz="3200" dirty="0" err="1"/>
              <a:t>módszerek</a:t>
            </a:r>
            <a:r>
              <a:rPr lang="en-US" sz="3200" dirty="0"/>
              <a:t>: </a:t>
            </a:r>
          </a:p>
          <a:p>
            <a:pPr lvl="1"/>
            <a:r>
              <a:rPr lang="en-US" sz="2667" dirty="0" err="1"/>
              <a:t>Új</a:t>
            </a:r>
            <a:r>
              <a:rPr lang="en-US" sz="2667" dirty="0"/>
              <a:t> </a:t>
            </a:r>
            <a:r>
              <a:rPr lang="en-US" sz="2667" dirty="0" err="1"/>
              <a:t>kémiai</a:t>
            </a:r>
            <a:r>
              <a:rPr lang="en-US" sz="2667" dirty="0"/>
              <a:t> </a:t>
            </a:r>
            <a:r>
              <a:rPr lang="en-US" sz="2667" dirty="0" err="1"/>
              <a:t>paraméterek</a:t>
            </a:r>
            <a:r>
              <a:rPr lang="en-US" sz="2667" dirty="0"/>
              <a:t> </a:t>
            </a:r>
            <a:r>
              <a:rPr lang="en-US" sz="2667" dirty="0" err="1"/>
              <a:t>méréséhez</a:t>
            </a:r>
            <a:r>
              <a:rPr lang="en-US" sz="2667" dirty="0"/>
              <a:t> </a:t>
            </a:r>
            <a:r>
              <a:rPr lang="en-US" sz="2667" dirty="0" err="1"/>
              <a:t>szükség</a:t>
            </a:r>
            <a:r>
              <a:rPr lang="en-US" sz="2667" dirty="0"/>
              <a:t> </a:t>
            </a:r>
            <a:r>
              <a:rPr lang="en-US" sz="2667" dirty="0" err="1"/>
              <a:t>esetén</a:t>
            </a:r>
            <a:r>
              <a:rPr lang="en-US" sz="2667" dirty="0"/>
              <a:t> </a:t>
            </a:r>
            <a:r>
              <a:rPr lang="en-US" sz="2667" dirty="0" smtClean="0"/>
              <a:t>NN</a:t>
            </a:r>
            <a:r>
              <a:rPr lang="hu-HU" sz="2667" dirty="0" smtClean="0"/>
              <a:t>GY</a:t>
            </a:r>
            <a:r>
              <a:rPr lang="en-US" sz="2667" dirty="0" smtClean="0"/>
              <a:t>K </a:t>
            </a:r>
            <a:r>
              <a:rPr lang="en-US" sz="2667" dirty="0"/>
              <a:t>ad </a:t>
            </a:r>
            <a:r>
              <a:rPr lang="en-US" sz="2667" dirty="0" err="1"/>
              <a:t>metodikai</a:t>
            </a:r>
            <a:r>
              <a:rPr lang="en-US" sz="2667" dirty="0"/>
              <a:t> </a:t>
            </a:r>
            <a:r>
              <a:rPr lang="en-US" sz="2667" dirty="0" err="1"/>
              <a:t>útmutatást</a:t>
            </a:r>
            <a:endParaRPr lang="en-US" sz="2667" dirty="0"/>
          </a:p>
          <a:p>
            <a:pPr lvl="1"/>
            <a:r>
              <a:rPr lang="en-US" sz="2667" dirty="0" err="1"/>
              <a:t>Mikrobiológiai</a:t>
            </a:r>
            <a:r>
              <a:rPr lang="en-US" sz="2667" dirty="0"/>
              <a:t> </a:t>
            </a:r>
            <a:r>
              <a:rPr lang="en-US" sz="2667" dirty="0" err="1"/>
              <a:t>szabványok</a:t>
            </a:r>
            <a:r>
              <a:rPr lang="en-US" sz="2667" dirty="0"/>
              <a:t> </a:t>
            </a:r>
            <a:r>
              <a:rPr lang="en-US" sz="2667" dirty="0" err="1"/>
              <a:t>évszámjelzet</a:t>
            </a:r>
            <a:r>
              <a:rPr lang="en-US" sz="2667" dirty="0"/>
              <a:t> </a:t>
            </a:r>
            <a:r>
              <a:rPr lang="en-US" sz="2667" dirty="0" err="1"/>
              <a:t>nélkül</a:t>
            </a:r>
            <a:r>
              <a:rPr lang="en-US" sz="2667" dirty="0"/>
              <a:t>: </a:t>
            </a:r>
            <a:r>
              <a:rPr lang="en-US" sz="2667" dirty="0" err="1"/>
              <a:t>mindig</a:t>
            </a:r>
            <a:r>
              <a:rPr lang="en-US" sz="2667" dirty="0"/>
              <a:t> a </a:t>
            </a:r>
            <a:r>
              <a:rPr lang="en-US" sz="2667" dirty="0" err="1"/>
              <a:t>legfrissebbet</a:t>
            </a:r>
            <a:r>
              <a:rPr lang="en-US" sz="2667" dirty="0"/>
              <a:t> </a:t>
            </a:r>
            <a:r>
              <a:rPr lang="en-US" sz="2667" dirty="0" err="1"/>
              <a:t>kell</a:t>
            </a:r>
            <a:r>
              <a:rPr lang="en-US" sz="2667" dirty="0"/>
              <a:t> </a:t>
            </a:r>
            <a:r>
              <a:rPr lang="en-US" sz="2667" dirty="0" err="1"/>
              <a:t>használni</a:t>
            </a:r>
            <a:endParaRPr lang="en-US" sz="2667" dirty="0"/>
          </a:p>
          <a:p>
            <a:pPr lvl="1"/>
            <a:r>
              <a:rPr lang="en-US" sz="2667" i="1" dirty="0"/>
              <a:t>Legionella </a:t>
            </a:r>
            <a:r>
              <a:rPr lang="en-US" sz="2667" dirty="0" err="1"/>
              <a:t>vizsgálat</a:t>
            </a:r>
            <a:r>
              <a:rPr lang="en-US" sz="2667" dirty="0"/>
              <a:t> </a:t>
            </a:r>
            <a:r>
              <a:rPr lang="en-US" sz="2667" dirty="0" err="1"/>
              <a:t>esetében</a:t>
            </a:r>
            <a:r>
              <a:rPr lang="en-US" sz="2667" dirty="0"/>
              <a:t> </a:t>
            </a:r>
            <a:r>
              <a:rPr lang="en-US" sz="2667" dirty="0" err="1"/>
              <a:t>jelenthet</a:t>
            </a:r>
            <a:r>
              <a:rPr lang="en-US" sz="2667" dirty="0"/>
              <a:t> </a:t>
            </a:r>
            <a:r>
              <a:rPr lang="en-US" sz="2667" dirty="0" err="1"/>
              <a:t>ez</a:t>
            </a:r>
            <a:r>
              <a:rPr lang="en-US" sz="2667" dirty="0"/>
              <a:t> </a:t>
            </a:r>
            <a:r>
              <a:rPr lang="en-US" sz="2667" dirty="0" err="1"/>
              <a:t>problémát</a:t>
            </a:r>
            <a:endParaRPr lang="en-US" sz="2667" i="1" dirty="0"/>
          </a:p>
        </p:txBody>
      </p:sp>
    </p:spTree>
    <p:extLst>
      <p:ext uri="{BB962C8B-B14F-4D97-AF65-F5344CB8AC3E}">
        <p14:creationId xmlns:p14="http://schemas.microsoft.com/office/powerpoint/2010/main" val="2403763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4771" y="2308225"/>
            <a:ext cx="10515600" cy="1325563"/>
          </a:xfrm>
        </p:spPr>
        <p:txBody>
          <a:bodyPr/>
          <a:lstStyle/>
          <a:p>
            <a:r>
              <a:rPr lang="hu-HU" b="1" dirty="0" smtClean="0"/>
              <a:t>510/2023 (XI.20.) Kormányrendelet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22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5/2023 (I.12.) </a:t>
            </a:r>
            <a:r>
              <a:rPr lang="hu-HU" sz="3600" b="1" dirty="0" smtClean="0">
                <a:solidFill>
                  <a:prstClr val="black"/>
                </a:solidFill>
              </a:rPr>
              <a:t>Kormányrendelet változása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488837"/>
              </p:ext>
            </p:extLst>
          </p:nvPr>
        </p:nvGraphicFramePr>
        <p:xfrm>
          <a:off x="514004" y="14183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zis 4"/>
          <p:cNvSpPr/>
          <p:nvPr/>
        </p:nvSpPr>
        <p:spPr>
          <a:xfrm>
            <a:off x="2701636" y="2011680"/>
            <a:ext cx="2286000" cy="1928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914697" y="3918065"/>
            <a:ext cx="2286000" cy="1928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850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6913" y="597665"/>
            <a:ext cx="6384472" cy="920891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510/2023 (XI.20.) </a:t>
            </a:r>
            <a:r>
              <a:rPr lang="hu-HU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Kmr</a:t>
            </a:r>
            <a:r>
              <a:rPr lang="hu-H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hatály</a:t>
            </a:r>
            <a:endParaRPr lang="hu-HU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06995"/>
            <a:ext cx="11377264" cy="5184576"/>
          </a:xfrm>
        </p:spPr>
        <p:txBody>
          <a:bodyPr>
            <a:normAutofit/>
          </a:bodyPr>
          <a:lstStyle/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sz="2000" dirty="0" smtClean="0"/>
              <a:t>Kiterjed:</a:t>
            </a:r>
          </a:p>
          <a:p>
            <a:pPr lvl="1" indent="-342900" algn="just" defTabSz="914400">
              <a:lnSpc>
                <a:spcPct val="100000"/>
              </a:lnSpc>
              <a:spcBef>
                <a:spcPts val="600"/>
              </a:spcBef>
              <a:buSzPct val="80000"/>
            </a:pPr>
            <a:r>
              <a:rPr lang="hu-HU" sz="2000" dirty="0" smtClean="0"/>
              <a:t>közhasználatú </a:t>
            </a:r>
            <a:r>
              <a:rPr lang="hu-HU" sz="2000" dirty="0"/>
              <a:t>fürdőre és ezek üzemeltetőire</a:t>
            </a:r>
          </a:p>
          <a:p>
            <a:pPr lvl="1" indent="-342900" algn="just" defTabSz="914400">
              <a:lnSpc>
                <a:spcPct val="100000"/>
              </a:lnSpc>
              <a:spcBef>
                <a:spcPts val="600"/>
              </a:spcBef>
              <a:buSzPct val="80000"/>
            </a:pPr>
            <a:r>
              <a:rPr lang="hu-HU" sz="2000" dirty="0" smtClean="0"/>
              <a:t>szaunára </a:t>
            </a:r>
            <a:r>
              <a:rPr lang="hu-HU" sz="2000" dirty="0"/>
              <a:t>és gőzfürdőre és ezek </a:t>
            </a:r>
            <a:r>
              <a:rPr lang="hu-HU" sz="2000" dirty="0" smtClean="0"/>
              <a:t>üzemeltetőire</a:t>
            </a:r>
          </a:p>
          <a:p>
            <a:pPr lvl="1" indent="-342900" algn="just" defTabSz="914400">
              <a:lnSpc>
                <a:spcPct val="100000"/>
              </a:lnSpc>
              <a:spcBef>
                <a:spcPts val="600"/>
              </a:spcBef>
              <a:buSzPct val="80000"/>
            </a:pPr>
            <a:r>
              <a:rPr lang="hu-HU" sz="2000" dirty="0" smtClean="0"/>
              <a:t>magánfürdőre csak a vízzel érintkező anyagok </a:t>
            </a:r>
            <a:endParaRPr lang="hu-HU" sz="2000" dirty="0"/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SzPct val="80000"/>
              <a:buNone/>
            </a:pPr>
            <a:r>
              <a:rPr lang="hu-HU" sz="2000" dirty="0" smtClean="0"/>
              <a:t>szabályozása vonatkozik</a:t>
            </a:r>
            <a:endParaRPr lang="hu-HU" sz="2000" dirty="0"/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SzPct val="80000"/>
              <a:buNone/>
            </a:pPr>
            <a:r>
              <a:rPr lang="hu-HU" sz="2000" dirty="0" smtClean="0"/>
              <a:t>Nem </a:t>
            </a:r>
            <a:r>
              <a:rPr lang="hu-HU" sz="2000" dirty="0"/>
              <a:t>terjed ki: </a:t>
            </a:r>
            <a:endParaRPr lang="hu-HU" sz="2000" dirty="0" smtClean="0"/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sz="2000" dirty="0" smtClean="0"/>
              <a:t>- a </a:t>
            </a:r>
            <a:r>
              <a:rPr lang="hu-HU" sz="2000" dirty="0"/>
              <a:t>kizárólag halterápiás szolgáltatást nyújtó </a:t>
            </a:r>
            <a:r>
              <a:rPr lang="hu-HU" sz="2000" dirty="0" smtClean="0"/>
              <a:t>fürdőkre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sz="2000" dirty="0" smtClean="0"/>
              <a:t>- a </a:t>
            </a:r>
            <a:r>
              <a:rPr lang="hu-HU" sz="2000" dirty="0"/>
              <a:t>mesterséges </a:t>
            </a:r>
            <a:r>
              <a:rPr lang="hu-HU" sz="2000" dirty="0" smtClean="0"/>
              <a:t>fürdőtavakra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sz="2000" dirty="0" smtClean="0"/>
              <a:t>- a </a:t>
            </a:r>
            <a:r>
              <a:rPr lang="hu-HU" sz="2000" dirty="0"/>
              <a:t>természetes </a:t>
            </a:r>
            <a:r>
              <a:rPr lang="hu-HU" sz="2000" dirty="0" smtClean="0"/>
              <a:t>fürdővízre, fürdőhelyre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690A-147E-44E8-88AA-C92C5F50AB8D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548680"/>
            <a:ext cx="1971303" cy="13118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548680"/>
            <a:ext cx="2016224" cy="12521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638" y="1837900"/>
            <a:ext cx="1971303" cy="14784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545" y="1827883"/>
            <a:ext cx="1752879" cy="175287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4639" y="3316377"/>
            <a:ext cx="1985140" cy="148693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681" y="3488965"/>
            <a:ext cx="1211957" cy="16242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2713" y="5035483"/>
            <a:ext cx="1949244" cy="129713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1956" y="5035483"/>
            <a:ext cx="1861939" cy="128956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9144" y="5027519"/>
            <a:ext cx="2763568" cy="1297529"/>
          </a:xfrm>
          <a:prstGeom prst="rect">
            <a:avLst/>
          </a:prstGeom>
        </p:spPr>
      </p:pic>
      <p:cxnSp>
        <p:nvCxnSpPr>
          <p:cNvPr id="17" name="Egyenes összekötő 16"/>
          <p:cNvCxnSpPr/>
          <p:nvPr/>
        </p:nvCxnSpPr>
        <p:spPr>
          <a:xfrm flipH="1">
            <a:off x="2714025" y="5034524"/>
            <a:ext cx="2738687" cy="1290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2714025" y="5034524"/>
            <a:ext cx="2716568" cy="12760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 flipV="1">
            <a:off x="5506870" y="5034524"/>
            <a:ext cx="1930528" cy="1290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5430594" y="5083234"/>
            <a:ext cx="1928903" cy="12418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7456115" y="5083234"/>
            <a:ext cx="1807780" cy="12418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>
            <a:off x="7472739" y="5069827"/>
            <a:ext cx="1765322" cy="13050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5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360" y="1196752"/>
            <a:ext cx="11377264" cy="5184576"/>
          </a:xfrm>
        </p:spPr>
        <p:txBody>
          <a:bodyPr>
            <a:normAutofit/>
          </a:bodyPr>
          <a:lstStyle/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Kiterjed: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hu-HU" dirty="0" smtClean="0"/>
              <a:t>közhasználatú </a:t>
            </a:r>
            <a:r>
              <a:rPr lang="hu-HU" dirty="0"/>
              <a:t>fürdőre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és ezek üzemeltetőire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szaunára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és gőzfürdőre és ezek üzemeltetőire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magánfürdőre csak a vízzel érintkező anyagok szabályozása vonatkozik</a:t>
            </a:r>
            <a:endParaRPr lang="hu-HU" dirty="0">
              <a:solidFill>
                <a:schemeClr val="bg2">
                  <a:lumMod val="90000"/>
                </a:schemeClr>
              </a:solidFill>
            </a:endParaRP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Nem terjed ki: </a:t>
            </a:r>
            <a:endParaRPr lang="hu-HU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a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kizárólag halterápiás szolgáltatást nyújtó </a:t>
            </a: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fürdőkre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a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mesterséges </a:t>
            </a: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fürdőtavakra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a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természetes </a:t>
            </a: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fürdővízre, fürdőhelyre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hu-H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41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761901" y="1601162"/>
            <a:ext cx="3427713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742069" y="2299217"/>
            <a:ext cx="3744416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6499820" y="2924944"/>
            <a:ext cx="5663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legalább </a:t>
            </a:r>
            <a:r>
              <a:rPr lang="hu-HU" dirty="0"/>
              <a:t>egy </a:t>
            </a:r>
            <a:r>
              <a:rPr lang="hu-HU" u="sng" dirty="0"/>
              <a:t>fürdési célú létesítményt </a:t>
            </a:r>
            <a:r>
              <a:rPr lang="hu-HU" dirty="0" smtClean="0"/>
              <a:t>tartalmaz</a:t>
            </a:r>
          </a:p>
          <a:p>
            <a:pPr marL="285750" indent="-285750">
              <a:buFontTx/>
              <a:buChar char="-"/>
            </a:pPr>
            <a:r>
              <a:rPr lang="hu-HU" u="sng" dirty="0" smtClean="0"/>
              <a:t>nyilvános</a:t>
            </a:r>
            <a:r>
              <a:rPr lang="hu-HU" dirty="0" smtClean="0"/>
              <a:t>: nem </a:t>
            </a:r>
            <a:r>
              <a:rPr lang="hu-HU" dirty="0"/>
              <a:t>kizárólag a tulajdonos, a bérlő, és az üzemeltető, és azok családtagjai, nemfizető alkalmi vendégei által, hanem bárki, vagy egy meghatározott csoport által vehető igénybe, függetlenül attól, hogy az igénybe vevők fizetnek-e a belépésért vagy </a:t>
            </a:r>
            <a:r>
              <a:rPr lang="hu-HU" dirty="0" smtClean="0"/>
              <a:t>nem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beletartoznak: a </a:t>
            </a:r>
            <a:r>
              <a:rPr lang="hu-HU" dirty="0"/>
              <a:t>6 lakásosnál nagyobb </a:t>
            </a:r>
            <a:r>
              <a:rPr lang="hu-HU" u="sng" dirty="0"/>
              <a:t>társasházak,</a:t>
            </a:r>
            <a:r>
              <a:rPr lang="hu-HU" dirty="0"/>
              <a:t> lakóparkok, </a:t>
            </a:r>
            <a:r>
              <a:rPr lang="hu-HU" dirty="0" smtClean="0"/>
              <a:t>legalább </a:t>
            </a:r>
            <a:r>
              <a:rPr lang="hu-HU" dirty="0"/>
              <a:t>6 férőhellyel rendelkező </a:t>
            </a:r>
            <a:r>
              <a:rPr lang="hu-HU" u="sng" dirty="0" smtClean="0"/>
              <a:t>szálláshelyek </a:t>
            </a:r>
            <a:r>
              <a:rPr lang="hu-HU" dirty="0"/>
              <a:t>fürdési célú létesítményei is,</a:t>
            </a:r>
          </a:p>
        </p:txBody>
      </p:sp>
    </p:spTree>
    <p:extLst>
      <p:ext uri="{BB962C8B-B14F-4D97-AF65-F5344CB8AC3E}">
        <p14:creationId xmlns:p14="http://schemas.microsoft.com/office/powerpoint/2010/main" val="9539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387" y="316228"/>
            <a:ext cx="11377264" cy="5184576"/>
          </a:xfrm>
        </p:spPr>
        <p:txBody>
          <a:bodyPr>
            <a:normAutofit/>
          </a:bodyPr>
          <a:lstStyle/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Kiterjed: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közhasználatú fürdőre és ezek üzemeltetőire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- szaunára és gőzfürdőre és ezek üzemeltetőire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magánfürdőre csak a vízzel érintkező anyagok szabályozása vonatkozik</a:t>
            </a:r>
            <a:endParaRPr lang="hu-HU" dirty="0">
              <a:solidFill>
                <a:schemeClr val="bg2">
                  <a:lumMod val="90000"/>
                </a:schemeClr>
              </a:solidFill>
            </a:endParaRP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Nem terjed ki: </a:t>
            </a:r>
            <a:endParaRPr lang="hu-HU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a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kizárólag halterápiás szolgáltatást nyújtó </a:t>
            </a: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fürdőkre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a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mesterséges </a:t>
            </a: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fürdőtavakra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- a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természetes </a:t>
            </a: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fürdővízre, fürdőhelyre</a:t>
            </a:r>
          </a:p>
          <a:p>
            <a:pPr marL="342900" lvl="1" indent="0" algn="just" defTabSz="9144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hu-H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42</a:t>
            </a:fld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456040" y="2424370"/>
            <a:ext cx="5663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/>
              <a:defRPr/>
            </a:pP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legalább egy </a:t>
            </a:r>
            <a:r>
              <a:rPr lang="hu-HU" dirty="0"/>
              <a:t>fürdési célú létesítményt </a:t>
            </a: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tartalmaz</a:t>
            </a:r>
          </a:p>
          <a:p>
            <a:pPr marL="342900" marR="0" lvl="1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/>
              <a:defRPr/>
            </a:pP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nyilvános: nem kizárólag a tulajdonos, a bérlő, és az üzemeltető, és azok családtagjai, nemfizető alkalmi vendégei által, hanem bárki, vagy egy meghatározott csoport által vehető igénybe, függetlenül attól, hogy az igénybe vevők fizetnek-e a belépésért vagy nem</a:t>
            </a:r>
          </a:p>
          <a:p>
            <a:pPr marL="342900" marR="0" lvl="1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/>
              <a:defRPr/>
            </a:pPr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beletartozik: a 6 lakásosnál nagyobb társasházak, lakóparkok, legalább 6 férőhellyel rendelkező szálláshelyek fürdési célú létesítményei is,</a:t>
            </a:r>
          </a:p>
        </p:txBody>
      </p:sp>
      <p:sp>
        <p:nvSpPr>
          <p:cNvPr id="5" name="Ellipszis 4"/>
          <p:cNvSpPr/>
          <p:nvPr/>
        </p:nvSpPr>
        <p:spPr>
          <a:xfrm>
            <a:off x="8023591" y="2371011"/>
            <a:ext cx="2448272" cy="43204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323583" y="3861048"/>
            <a:ext cx="4645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u="sng" dirty="0" smtClean="0"/>
              <a:t>nem </a:t>
            </a:r>
            <a:r>
              <a:rPr lang="hu-HU" u="sng" dirty="0"/>
              <a:t>higiéniai célokat </a:t>
            </a:r>
            <a:r>
              <a:rPr lang="hu-HU" dirty="0"/>
              <a:t>szolgáló fürdési lehetőséget biztosító medence, kád, és nem medencés jellegű fürdési, szórakoztatási lehetőséget biztosító </a:t>
            </a:r>
            <a:r>
              <a:rPr lang="hu-HU" dirty="0" smtClean="0"/>
              <a:t>létesítmény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fürdőzők a fürdővízzel, vagy az abból képződő aeroszollal kerülhetnek </a:t>
            </a:r>
            <a:r>
              <a:rPr lang="hu-HU" dirty="0" smtClean="0"/>
              <a:t>érintkezésbe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a gőzfürdőhöz </a:t>
            </a:r>
            <a:r>
              <a:rPr lang="hu-HU" dirty="0"/>
              <a:t>és </a:t>
            </a:r>
            <a:r>
              <a:rPr lang="hu-HU" dirty="0" smtClean="0"/>
              <a:t>szaunához </a:t>
            </a:r>
            <a:r>
              <a:rPr lang="hu-HU" dirty="0"/>
              <a:t>kapcsolódó vizes </a:t>
            </a:r>
            <a:r>
              <a:rPr lang="hu-HU" dirty="0" smtClean="0"/>
              <a:t>létesítmények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5519936" y="2780928"/>
            <a:ext cx="2664296" cy="12961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1664" y="692696"/>
            <a:ext cx="6552728" cy="327569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KÖZHASZNÁLATÚ FÜRDŐK CSOPORTOSÍTÁSA</a:t>
            </a:r>
            <a:b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követelmények kockázat alapú  meghatározása</a:t>
            </a:r>
            <a:endParaRPr lang="hu-HU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84784"/>
            <a:ext cx="10730408" cy="4692179"/>
          </a:xfrm>
        </p:spPr>
        <p:txBody>
          <a:bodyPr>
            <a:normAutofit fontScale="85000" lnSpcReduction="20000"/>
          </a:bodyPr>
          <a:lstStyle/>
          <a:p>
            <a:pPr marL="285750" indent="0" algn="just">
              <a:spcAft>
                <a:spcPts val="0"/>
              </a:spcAft>
              <a:buNone/>
            </a:pPr>
            <a:r>
              <a:rPr lang="hu-H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1-es </a:t>
            </a:r>
            <a:r>
              <a:rPr lang="hu-H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típusú közhasználatú fürdő: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települések fürdői, sportuszodák, tanuszodák csecsemőúszást és kisgyermekek gyógyászati foglalkozását biztosító uszodák, gyógyfürdők, élményfürdők, vízi- és </a:t>
            </a:r>
            <a:r>
              <a:rPr lang="hu-H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aquaparkok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amelyben </a:t>
            </a:r>
            <a:r>
              <a:rPr lang="hu-H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vízzel kapcsolatos tevékenység a fő használati mód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vagy a fő használati mód mellett van jelen, olyan módon, hogy </a:t>
            </a:r>
            <a:r>
              <a:rPr lang="hu-H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felhasználók számára önálló szolgáltatásként 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igénybe </a:t>
            </a:r>
            <a:r>
              <a:rPr lang="hu-H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vehető,</a:t>
            </a:r>
          </a:p>
          <a:p>
            <a:pPr marL="285750" indent="0" algn="just">
              <a:spcAft>
                <a:spcPts val="0"/>
              </a:spcAft>
              <a:buNone/>
            </a:pPr>
            <a:endParaRPr lang="hu-H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0" algn="just">
              <a:spcAft>
                <a:spcPts val="0"/>
              </a:spcAft>
              <a:buNone/>
            </a:pPr>
            <a:r>
              <a:rPr lang="hu-H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2-es </a:t>
            </a:r>
            <a:r>
              <a:rPr lang="hu-H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típusú közhasználatú fürdő: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minden olyan közhasználatú fürdő, ahol a vízzel kapcsolatos tevékenység </a:t>
            </a:r>
            <a:r>
              <a:rPr lang="hu-H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fő tevékenység mellett van jelen, mint többletszolgáltatás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810895" algn="just">
              <a:spcAft>
                <a:spcPts val="0"/>
              </a:spcAft>
            </a:pPr>
            <a:r>
              <a:rPr lang="hu-H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2/a </a:t>
            </a:r>
            <a:r>
              <a:rPr lang="hu-H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típusú közhasználatú fürdő: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szállodák, kempingek, panziók, valamint szórakoztató, szabadidős tevékenységet szolgáló egységek közhasználatú fürdési célú létesítményei, szaunák, gőzkamrák, és ehhez tartozó szolgáltatási </a:t>
            </a:r>
            <a:r>
              <a:rPr lang="hu-H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elemek</a:t>
            </a:r>
          </a:p>
          <a:p>
            <a:pPr marL="810895" algn="just">
              <a:spcAft>
                <a:spcPts val="0"/>
              </a:spcAft>
            </a:pPr>
            <a:r>
              <a:rPr lang="hu-H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2/b </a:t>
            </a:r>
            <a:r>
              <a:rPr lang="hu-H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típusú közhasználatú fürdő: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egyéb típusú, 2/a-ba nem sorolható szálláshelyek és a nem kereskedelmi célú 2-es típusú 6 lakásosnál nagyobb társasházak, lakóparkok, közhasználatú fürdési célú létesítményei;</a:t>
            </a:r>
          </a:p>
          <a:p>
            <a:pPr marL="959485" algn="just">
              <a:spcAft>
                <a:spcPts val="0"/>
              </a:spcAft>
            </a:pPr>
            <a:r>
              <a:rPr lang="hu-H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3-as </a:t>
            </a:r>
            <a:r>
              <a:rPr lang="hu-H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típusú közhasználatú fürdő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az 1-es és 2-es típusba nem sorolható, közvetlenül a felhasználók vízzel való érintkezésére szánt fürdési célú létesítményeket, különösen interaktív szökőkutat vagy kádfürdős jellegű létesítményeket tartalmazó valamennyi közhasználatú fürdő és a vizes játszóterek,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43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2047" y="72757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Mintavétel 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hatósági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4533" y="1417838"/>
            <a:ext cx="10005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Helyszíni ellenőrzést, valamint hatósági vízminőség ellenőrző vizsgálat gyakorisága: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* 1-es típusú közhasználatú fürdők esetében félévente egyszer,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szezonálisan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üzemelő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fürdőknél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évi egyszer;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* 2-es és 3-as típusú közhasználatú fürdőkben saját ütemterv szerint,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2/a típusú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közhasználatú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fürdőknél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legalább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évi egyszer,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2/b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típusú és 3-as típusú közhasználatú fürdőkben legalább kétévente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egyszer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* soron kívül, ha üzemeltetői eredmények alapján indokolt.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A hatósági vizsgálatok minimális terjedelme megegyezik az üzemeltető által végzendő önellenőrző vizsgálatok paraméter körével.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690A-147E-44E8-88AA-C92C5F50AB8D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54050" y="1163716"/>
            <a:ext cx="5356051" cy="299326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Vízminőség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04" y="1700808"/>
            <a:ext cx="10515600" cy="4351338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Fürdőzésre csak az alábbi feltételeknek megfelelő víz használható: 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8770" indent="-228600" algn="just"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nem tartalmaz olyan mennyiségben vagy koncentrációban mikroorganizmust vagy kémiai, fizikai, biológiai, radiológiai anyagot, amely – a használati mód figyelembevételével − a fürdőzők egészségére veszélyt jelent,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8770" indent="-228600" algn="just"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ami a szemet, bőrt, valamint a nyálkahártyát nem irritálja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8770" indent="-228600" algn="just"/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amely darabos szennyeződéstől mentes és érzékszervi szempontból nem kifogásolható vagy az adott vízre nem jellemző, szokatlan változást nem mutat.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8770" indent="-228600" algn="just">
              <a:spcAft>
                <a:spcPts val="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minősége 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megfelel </a:t>
            </a:r>
            <a:r>
              <a:rPr lang="hu-H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vízminőségi követelményeknek – </a:t>
            </a:r>
            <a:r>
              <a:rPr lang="hu-H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melléklet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45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63731" y="692696"/>
            <a:ext cx="4033664" cy="255561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>
                <a:solidFill>
                  <a:prstClr val="black"/>
                </a:solidFill>
                <a:latin typeface="Calibri" panose="020F0502020204030204"/>
              </a:rPr>
              <a:t>MIKROBIOLÓGIAI KÖVETELMÉNYEK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847528" y="1268760"/>
          <a:ext cx="7128792" cy="18928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43132">
                  <a:extLst>
                    <a:ext uri="{9D8B030D-6E8A-4147-A177-3AD203B41FA5}">
                      <a16:colId xmlns:a16="http://schemas.microsoft.com/office/drawing/2014/main" val="1484019930"/>
                    </a:ext>
                  </a:extLst>
                </a:gridCol>
                <a:gridCol w="1319424">
                  <a:extLst>
                    <a:ext uri="{9D8B030D-6E8A-4147-A177-3AD203B41FA5}">
                      <a16:colId xmlns:a16="http://schemas.microsoft.com/office/drawing/2014/main" val="894618066"/>
                    </a:ext>
                  </a:extLst>
                </a:gridCol>
                <a:gridCol w="1357865">
                  <a:extLst>
                    <a:ext uri="{9D8B030D-6E8A-4147-A177-3AD203B41FA5}">
                      <a16:colId xmlns:a16="http://schemas.microsoft.com/office/drawing/2014/main" val="3535014152"/>
                    </a:ext>
                  </a:extLst>
                </a:gridCol>
                <a:gridCol w="2308371">
                  <a:extLst>
                    <a:ext uri="{9D8B030D-6E8A-4147-A177-3AD203B41FA5}">
                      <a16:colId xmlns:a16="http://schemas.microsoft.com/office/drawing/2014/main" val="103271585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179705" indent="-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Medence, szűrő-forgató berendezés esetén nem fürdési célú létesítmény</a:t>
                      </a:r>
                      <a:endParaRPr lang="hu-HU" sz="12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813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Paraméter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Mértékegység</a:t>
                      </a:r>
                      <a:endParaRPr lang="hu-HU" sz="12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Szűrt </a:t>
                      </a:r>
                      <a:r>
                        <a:rPr lang="hu-H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víz határérték</a:t>
                      </a:r>
                      <a:endParaRPr lang="hu-HU" sz="12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marR="0" indent="-17970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Medencevíz határérték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707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coli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TKE/100 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668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Enterococcus</a:t>
                      </a:r>
                      <a:endParaRPr lang="hu-HU" sz="1200" i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TKE/100 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28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 </a:t>
                      </a:r>
                      <a:r>
                        <a:rPr lang="hu-HU" sz="1200" i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aeruginosa</a:t>
                      </a:r>
                      <a:endParaRPr lang="hu-HU" sz="1200" i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TKE/100 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(vizes játszótér)</a:t>
                      </a:r>
                      <a:endParaRPr lang="hu-HU" sz="12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481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Telepszám 37°C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(szabadtér)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55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Legionella</a:t>
                      </a:r>
                      <a:r>
                        <a:rPr lang="hu-HU" sz="12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i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hu-HU" sz="1200" i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TKE/100 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013397"/>
                  </a:ext>
                </a:extLst>
              </a:tr>
            </a:tbl>
          </a:graphicData>
        </a:graphic>
      </p:graphicFrame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46</a:t>
            </a:fld>
            <a:endParaRPr lang="hu-HU">
              <a:solidFill>
                <a:schemeClr val="tx1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2999656" y="4149080"/>
          <a:ext cx="5417072" cy="947544"/>
        </p:xfrm>
        <a:graphic>
          <a:graphicData uri="http://schemas.openxmlformats.org/drawingml/2006/table">
            <a:tbl>
              <a:tblPr firstRow="1" firstCol="1" lastCol="1" bandRow="1" bandCol="1"/>
              <a:tblGrid>
                <a:gridCol w="2243562">
                  <a:extLst>
                    <a:ext uri="{9D8B030D-6E8A-4147-A177-3AD203B41FA5}">
                      <a16:colId xmlns:a16="http://schemas.microsoft.com/office/drawing/2014/main" val="481068110"/>
                    </a:ext>
                  </a:extLst>
                </a:gridCol>
                <a:gridCol w="1729042">
                  <a:extLst>
                    <a:ext uri="{9D8B030D-6E8A-4147-A177-3AD203B41FA5}">
                      <a16:colId xmlns:a16="http://schemas.microsoft.com/office/drawing/2014/main" val="561756293"/>
                    </a:ext>
                  </a:extLst>
                </a:gridCol>
                <a:gridCol w="1444468">
                  <a:extLst>
                    <a:ext uri="{9D8B030D-6E8A-4147-A177-3AD203B41FA5}">
                      <a16:colId xmlns:a16="http://schemas.microsoft.com/office/drawing/2014/main" val="2336453559"/>
                    </a:ext>
                  </a:extLst>
                </a:gridCol>
              </a:tblGrid>
              <a:tr h="216024">
                <a:tc gridSpan="3"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„A” típusú vizes játszótér elem</a:t>
                      </a:r>
                      <a:endParaRPr lang="hu-HU" sz="12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75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Paraméter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Mérték-egység</a:t>
                      </a:r>
                      <a:endParaRPr lang="hu-HU" sz="14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Határérték</a:t>
                      </a:r>
                      <a:endParaRPr lang="hu-HU" sz="14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907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coli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TKE/100 ml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4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88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Enterococcus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TKE/100 ml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u-HU" sz="14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 </a:t>
                      </a:r>
                      <a:r>
                        <a:rPr lang="hu-HU" sz="12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aeruginosa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TKE/100 ml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u-HU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99508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9624392" y="1340768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Egyidejűleg maradék fertőtlenítőszer maradék mérés is!</a:t>
            </a:r>
          </a:p>
          <a:p>
            <a:endParaRPr lang="hu-HU" b="1" dirty="0"/>
          </a:p>
          <a:p>
            <a:r>
              <a:rPr lang="hu-HU" dirty="0"/>
              <a:t>Amennyiben a maradék fertőtlenítőszer meghaladja a határérték kétszeresét, úgy a minta bakteriológiai vizsgálatra alkalmatlan, és pótminta levétele kötelező.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07368" y="347739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Nincs külön határérték a töltő-ürítő medencékre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116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431704" y="620689"/>
            <a:ext cx="3528392" cy="144016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>
                <a:solidFill>
                  <a:prstClr val="black"/>
                </a:solidFill>
                <a:latin typeface="Calibri" panose="020F0502020204030204"/>
              </a:rPr>
              <a:t>FIZIKAI, KÉMIAI PARAMÉTEREK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415480" y="836712"/>
          <a:ext cx="7003627" cy="5722737"/>
        </p:xfrm>
        <a:graphic>
          <a:graphicData uri="http://schemas.openxmlformats.org/drawingml/2006/table">
            <a:tbl>
              <a:tblPr firstRow="1" firstCol="1" bandRow="1"/>
              <a:tblGrid>
                <a:gridCol w="2819642">
                  <a:extLst>
                    <a:ext uri="{9D8B030D-6E8A-4147-A177-3AD203B41FA5}">
                      <a16:colId xmlns:a16="http://schemas.microsoft.com/office/drawing/2014/main" val="243816729"/>
                    </a:ext>
                  </a:extLst>
                </a:gridCol>
                <a:gridCol w="1182431">
                  <a:extLst>
                    <a:ext uri="{9D8B030D-6E8A-4147-A177-3AD203B41FA5}">
                      <a16:colId xmlns:a16="http://schemas.microsoft.com/office/drawing/2014/main" val="4046061663"/>
                    </a:ext>
                  </a:extLst>
                </a:gridCol>
                <a:gridCol w="545736">
                  <a:extLst>
                    <a:ext uri="{9D8B030D-6E8A-4147-A177-3AD203B41FA5}">
                      <a16:colId xmlns:a16="http://schemas.microsoft.com/office/drawing/2014/main" val="4037973243"/>
                    </a:ext>
                  </a:extLst>
                </a:gridCol>
                <a:gridCol w="636694">
                  <a:extLst>
                    <a:ext uri="{9D8B030D-6E8A-4147-A177-3AD203B41FA5}">
                      <a16:colId xmlns:a16="http://schemas.microsoft.com/office/drawing/2014/main" val="2463510479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1464443682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2627499226"/>
                    </a:ext>
                  </a:extLst>
                </a:gridCol>
              </a:tblGrid>
              <a:tr h="142932"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Fizikai és kémiai jellemzők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Mértékegység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Szűrt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Medence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11813"/>
                  </a:ext>
                </a:extLst>
              </a:tr>
              <a:tr h="3480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8453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zavarosság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NTU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49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7,8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29788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Fajlagos elektromos vezetőképesség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µS/cm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2655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ammónium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5763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71834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kémiai oxigénigény (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a tápvíz 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értéke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felett)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 O</a:t>
                      </a:r>
                      <a:r>
                        <a:rPr lang="hu-HU" sz="105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hu-H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081685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szerves szén (TOC)</a:t>
                      </a:r>
                      <a:r>
                        <a:rPr lang="hu-HU" sz="10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+0,75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+3,0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48757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471627"/>
                  </a:ext>
                </a:extLst>
              </a:tr>
              <a:tr h="52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klór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melegvizes masszázs/élmény-medence esetén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579835"/>
                  </a:ext>
                </a:extLst>
              </a:tr>
              <a:tr h="18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hidrogén peroxid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9460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aktív oxigén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(perszulfátok)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985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kötött aktív klór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3126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aktív bróm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175350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klorid (a tápvíz klorid tartalma felett)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84124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izocianursav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3140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klorát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5387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37023"/>
                  </a:ext>
                </a:extLst>
              </a:tr>
              <a:tr h="191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klórdioxid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41257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trihalogén-metán (THM) (kloroformként megadva)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63156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kvaterner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ammónium vegyületek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10310"/>
                  </a:ext>
                </a:extLst>
              </a:tr>
              <a:tr h="577496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pelyhesítő</a:t>
                      </a: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szer maradék: </a:t>
                      </a:r>
                      <a:endParaRPr lang="hu-HU" sz="105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alumínium</a:t>
                      </a:r>
                      <a:endParaRPr lang="hu-H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vas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944462"/>
                  </a:ext>
                </a:extLst>
              </a:tr>
            </a:tbl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47</a:t>
            </a:fld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431704" y="620689"/>
            <a:ext cx="3528392" cy="144016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>
                <a:solidFill>
                  <a:prstClr val="black"/>
                </a:solidFill>
                <a:latin typeface="Calibri" panose="020F0502020204030204"/>
              </a:rPr>
              <a:t>FIZIKAI, KÉMIAI PARAMÉTEREK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15480" y="836712"/>
          <a:ext cx="7003627" cy="5722737"/>
        </p:xfrm>
        <a:graphic>
          <a:graphicData uri="http://schemas.openxmlformats.org/drawingml/2006/table">
            <a:tbl>
              <a:tblPr firstRow="1" firstCol="1" bandRow="1"/>
              <a:tblGrid>
                <a:gridCol w="2819642">
                  <a:extLst>
                    <a:ext uri="{9D8B030D-6E8A-4147-A177-3AD203B41FA5}">
                      <a16:colId xmlns:a16="http://schemas.microsoft.com/office/drawing/2014/main" val="243816729"/>
                    </a:ext>
                  </a:extLst>
                </a:gridCol>
                <a:gridCol w="1182431">
                  <a:extLst>
                    <a:ext uri="{9D8B030D-6E8A-4147-A177-3AD203B41FA5}">
                      <a16:colId xmlns:a16="http://schemas.microsoft.com/office/drawing/2014/main" val="4046061663"/>
                    </a:ext>
                  </a:extLst>
                </a:gridCol>
                <a:gridCol w="545736">
                  <a:extLst>
                    <a:ext uri="{9D8B030D-6E8A-4147-A177-3AD203B41FA5}">
                      <a16:colId xmlns:a16="http://schemas.microsoft.com/office/drawing/2014/main" val="4037973243"/>
                    </a:ext>
                  </a:extLst>
                </a:gridCol>
                <a:gridCol w="636694">
                  <a:extLst>
                    <a:ext uri="{9D8B030D-6E8A-4147-A177-3AD203B41FA5}">
                      <a16:colId xmlns:a16="http://schemas.microsoft.com/office/drawing/2014/main" val="2463510479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1464443682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2627499226"/>
                    </a:ext>
                  </a:extLst>
                </a:gridCol>
              </a:tblGrid>
              <a:tr h="142932"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Fizikai és kémiai jellemzők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Mértékegység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Szűrt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Medence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11813"/>
                  </a:ext>
                </a:extLst>
              </a:tr>
              <a:tr h="3480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8453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zavarosság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NTU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49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7,8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29788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Fajlagos elektromos vezetőképesség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µS/cm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2655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ammónium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5763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71834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kémiai oxigénigény (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a tápvíz 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értéke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felett)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 O</a:t>
                      </a:r>
                      <a:r>
                        <a:rPr lang="hu-HU" sz="105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hu-H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081685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szerves szén (TOC)</a:t>
                      </a:r>
                      <a:r>
                        <a:rPr lang="hu-HU" sz="10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+0,75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+3,0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48757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471627"/>
                  </a:ext>
                </a:extLst>
              </a:tr>
              <a:tr h="52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klór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melegvizes masszázs/élmény-medence esetén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579835"/>
                  </a:ext>
                </a:extLst>
              </a:tr>
              <a:tr h="18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hidrogén peroxid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9460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aktív oxigén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(perszulfátok)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985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kötött aktív klór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3126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aktív bróm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175350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klorid (a tápvíz klorid tartalma felett)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84124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izocianursav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3140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klorát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5387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37023"/>
                  </a:ext>
                </a:extLst>
              </a:tr>
              <a:tr h="191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klórdioxid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41257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trihalogén-metán (THM) (kloroformként megadva)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63156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kvaterner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ammónium vegyületek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10310"/>
                  </a:ext>
                </a:extLst>
              </a:tr>
              <a:tr h="577496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pelyhesítő</a:t>
                      </a: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szer maradék: </a:t>
                      </a:r>
                      <a:endParaRPr lang="hu-HU" sz="105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alumínium</a:t>
                      </a:r>
                      <a:endParaRPr lang="hu-H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vas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944462"/>
                  </a:ext>
                </a:extLst>
              </a:tr>
            </a:tbl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48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002758" y="2105112"/>
            <a:ext cx="2808312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935760" y="2564904"/>
            <a:ext cx="53285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9408368" y="836821"/>
            <a:ext cx="2160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Nagy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sótartalmú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vizekben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KOIps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helyett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KOIpl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Hidrogén-peroxid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hatóanyagú fertőtlenítőszerek alkalmazása esetén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KOIps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 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KOIpI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helyett TOC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Cianursav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tartalmú klórstabilizátor alkalmazása esetén 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cianursav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kémiai oxigénigénye/összes szerves széntartalma a mért értékből levonandó.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431704" y="620689"/>
            <a:ext cx="3528392" cy="144016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>
                <a:solidFill>
                  <a:prstClr val="black"/>
                </a:solidFill>
                <a:latin typeface="Calibri" panose="020F0502020204030204"/>
              </a:rPr>
              <a:t>FIZIKAI, KÉMIAI PARAMÉTEREK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415480" y="836712"/>
          <a:ext cx="7003627" cy="5722737"/>
        </p:xfrm>
        <a:graphic>
          <a:graphicData uri="http://schemas.openxmlformats.org/drawingml/2006/table">
            <a:tbl>
              <a:tblPr firstRow="1" firstCol="1" bandRow="1"/>
              <a:tblGrid>
                <a:gridCol w="2819642">
                  <a:extLst>
                    <a:ext uri="{9D8B030D-6E8A-4147-A177-3AD203B41FA5}">
                      <a16:colId xmlns:a16="http://schemas.microsoft.com/office/drawing/2014/main" val="243816729"/>
                    </a:ext>
                  </a:extLst>
                </a:gridCol>
                <a:gridCol w="1182431">
                  <a:extLst>
                    <a:ext uri="{9D8B030D-6E8A-4147-A177-3AD203B41FA5}">
                      <a16:colId xmlns:a16="http://schemas.microsoft.com/office/drawing/2014/main" val="4046061663"/>
                    </a:ext>
                  </a:extLst>
                </a:gridCol>
                <a:gridCol w="545736">
                  <a:extLst>
                    <a:ext uri="{9D8B030D-6E8A-4147-A177-3AD203B41FA5}">
                      <a16:colId xmlns:a16="http://schemas.microsoft.com/office/drawing/2014/main" val="4037973243"/>
                    </a:ext>
                  </a:extLst>
                </a:gridCol>
                <a:gridCol w="636694">
                  <a:extLst>
                    <a:ext uri="{9D8B030D-6E8A-4147-A177-3AD203B41FA5}">
                      <a16:colId xmlns:a16="http://schemas.microsoft.com/office/drawing/2014/main" val="2463510479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1464443682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2627499226"/>
                    </a:ext>
                  </a:extLst>
                </a:gridCol>
              </a:tblGrid>
              <a:tr h="142932"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Fizikai és kémiai jellemzők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Mértékegység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Szűrt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Medence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11813"/>
                  </a:ext>
                </a:extLst>
              </a:tr>
              <a:tr h="3480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8453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zavarosság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NTU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49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7,8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29788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Fajlagos elektromos vezetőképesség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µS/cm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2655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ammónium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5763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71834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kémiai oxigénigény (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a tápvíz 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értéke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felett)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 O</a:t>
                      </a:r>
                      <a:r>
                        <a:rPr lang="hu-HU" sz="105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hu-H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081685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szerves szén (TOC)</a:t>
                      </a:r>
                      <a:r>
                        <a:rPr lang="hu-HU" sz="10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+0,75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+3,0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48757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471627"/>
                  </a:ext>
                </a:extLst>
              </a:tr>
              <a:tr h="52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klór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melegvizes masszázs/élmény-medence esetén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579835"/>
                  </a:ext>
                </a:extLst>
              </a:tr>
              <a:tr h="18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hidrogén peroxid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9460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aktív oxigén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(perszulfátok)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985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kötött aktív klór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3126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aktív bróm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175350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klorid (a tápvíz klorid tartalma felett)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84124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izocianursav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3140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klorát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5387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37023"/>
                  </a:ext>
                </a:extLst>
              </a:tr>
              <a:tr h="191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klórdioxid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41257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trihalogén-metán (THM) (kloroformként megadva)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63156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kvaterner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ammónium vegyületek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10310"/>
                  </a:ext>
                </a:extLst>
              </a:tr>
              <a:tr h="577496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pelyhesítő</a:t>
                      </a: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szer maradék: </a:t>
                      </a:r>
                      <a:endParaRPr lang="hu-HU" sz="105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alumínium</a:t>
                      </a:r>
                      <a:endParaRPr lang="hu-H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vas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944462"/>
                  </a:ext>
                </a:extLst>
              </a:tr>
            </a:tbl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49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903111" y="3509321"/>
            <a:ext cx="309634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4007768" y="3645024"/>
            <a:ext cx="53285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9552384" y="2060848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hidrogén-peroxid alkalmazása csak kombinált készítmény vagy technológia esetén lehetséges</a:t>
            </a:r>
            <a:r>
              <a:rPr lang="hu-HU" dirty="0" smtClean="0"/>
              <a:t>.</a:t>
            </a:r>
          </a:p>
          <a:p>
            <a:pPr lvl="0"/>
            <a:r>
              <a:rPr lang="hu-HU" dirty="0"/>
              <a:t>Gyermekmedencék esetén a maximum határérték 50 mg/l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42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Vizsgálati kötelezettség változása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Kockázat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megközelítés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koncepcionális</a:t>
            </a:r>
            <a:r>
              <a:rPr lang="en-US" dirty="0"/>
              <a:t> </a:t>
            </a:r>
            <a:r>
              <a:rPr lang="en-US" dirty="0" err="1"/>
              <a:t>változás</a:t>
            </a:r>
            <a:endParaRPr lang="en-US" dirty="0"/>
          </a:p>
          <a:p>
            <a:r>
              <a:rPr lang="en-US" b="1" dirty="0" err="1"/>
              <a:t>Azt</a:t>
            </a:r>
            <a:r>
              <a:rPr lang="en-US" dirty="0"/>
              <a:t> </a:t>
            </a:r>
            <a:r>
              <a:rPr lang="en-US" dirty="0" err="1"/>
              <a:t>vizsgáljuk</a:t>
            </a:r>
            <a:r>
              <a:rPr lang="en-US" dirty="0"/>
              <a:t> </a:t>
            </a:r>
            <a:r>
              <a:rPr lang="en-US" b="1" dirty="0" err="1"/>
              <a:t>ott</a:t>
            </a:r>
            <a:r>
              <a:rPr lang="en-US" dirty="0"/>
              <a:t> és </a:t>
            </a:r>
            <a:r>
              <a:rPr lang="en-US" b="1" dirty="0" err="1"/>
              <a:t>akkor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közegészségügyi</a:t>
            </a:r>
            <a:r>
              <a:rPr lang="en-US" dirty="0"/>
              <a:t> </a:t>
            </a:r>
            <a:r>
              <a:rPr lang="en-US" dirty="0" err="1"/>
              <a:t>szempontból</a:t>
            </a:r>
            <a:r>
              <a:rPr lang="en-US" dirty="0"/>
              <a:t> </a:t>
            </a:r>
            <a:r>
              <a:rPr lang="en-US" dirty="0" err="1"/>
              <a:t>ténylegesen</a:t>
            </a:r>
            <a:r>
              <a:rPr lang="en-US" dirty="0"/>
              <a:t> </a:t>
            </a:r>
            <a:r>
              <a:rPr lang="en-US" dirty="0" err="1"/>
              <a:t>releváns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ivóvízbiztonság</a:t>
            </a:r>
            <a:r>
              <a:rPr lang="en-US" dirty="0"/>
              <a:t> </a:t>
            </a:r>
            <a:r>
              <a:rPr lang="en-US" dirty="0" err="1"/>
              <a:t>elsődleges</a:t>
            </a:r>
            <a:r>
              <a:rPr lang="en-US" dirty="0"/>
              <a:t> </a:t>
            </a:r>
            <a:r>
              <a:rPr lang="en-US" dirty="0" err="1"/>
              <a:t>pillére</a:t>
            </a:r>
            <a:r>
              <a:rPr lang="en-US" dirty="0"/>
              <a:t> a VBT</a:t>
            </a:r>
          </a:p>
          <a:p>
            <a:r>
              <a:rPr lang="en-US" dirty="0"/>
              <a:t>A monitoring </a:t>
            </a:r>
            <a:r>
              <a:rPr lang="en-US" dirty="0" err="1"/>
              <a:t>célja</a:t>
            </a:r>
            <a:r>
              <a:rPr lang="en-US" dirty="0"/>
              <a:t>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verifikálása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VBT </a:t>
            </a:r>
            <a:r>
              <a:rPr lang="en-US" dirty="0" err="1"/>
              <a:t>megfelelően</a:t>
            </a:r>
            <a:r>
              <a:rPr lang="en-US" dirty="0"/>
              <a:t> </a:t>
            </a:r>
            <a:r>
              <a:rPr lang="en-US" dirty="0" err="1"/>
              <a:t>működik</a:t>
            </a: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4468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431704" y="620689"/>
            <a:ext cx="3528392" cy="144016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>
                <a:solidFill>
                  <a:prstClr val="black"/>
                </a:solidFill>
                <a:latin typeface="Calibri" panose="020F0502020204030204"/>
              </a:rPr>
              <a:t>FIZIKAI, KÉMIAI PARAMÉTEREK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15480" y="836712"/>
          <a:ext cx="7003627" cy="5722737"/>
        </p:xfrm>
        <a:graphic>
          <a:graphicData uri="http://schemas.openxmlformats.org/drawingml/2006/table">
            <a:tbl>
              <a:tblPr firstRow="1" firstCol="1" bandRow="1"/>
              <a:tblGrid>
                <a:gridCol w="2819642">
                  <a:extLst>
                    <a:ext uri="{9D8B030D-6E8A-4147-A177-3AD203B41FA5}">
                      <a16:colId xmlns:a16="http://schemas.microsoft.com/office/drawing/2014/main" val="243816729"/>
                    </a:ext>
                  </a:extLst>
                </a:gridCol>
                <a:gridCol w="1182431">
                  <a:extLst>
                    <a:ext uri="{9D8B030D-6E8A-4147-A177-3AD203B41FA5}">
                      <a16:colId xmlns:a16="http://schemas.microsoft.com/office/drawing/2014/main" val="4046061663"/>
                    </a:ext>
                  </a:extLst>
                </a:gridCol>
                <a:gridCol w="545736">
                  <a:extLst>
                    <a:ext uri="{9D8B030D-6E8A-4147-A177-3AD203B41FA5}">
                      <a16:colId xmlns:a16="http://schemas.microsoft.com/office/drawing/2014/main" val="4037973243"/>
                    </a:ext>
                  </a:extLst>
                </a:gridCol>
                <a:gridCol w="636694">
                  <a:extLst>
                    <a:ext uri="{9D8B030D-6E8A-4147-A177-3AD203B41FA5}">
                      <a16:colId xmlns:a16="http://schemas.microsoft.com/office/drawing/2014/main" val="2463510479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1464443682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2627499226"/>
                    </a:ext>
                  </a:extLst>
                </a:gridCol>
              </a:tblGrid>
              <a:tr h="142932"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Fizikai és kémiai jellemzők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Mértékegység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Szűrt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Medence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11813"/>
                  </a:ext>
                </a:extLst>
              </a:tr>
              <a:tr h="3480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8453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zavarosság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NTU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49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7,8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29788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Fajlagos elektromos vezetőképesség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µS/cm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2655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ammónium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5763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71834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kémiai oxigénigény (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a tápvíz 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értéke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felett)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 O</a:t>
                      </a:r>
                      <a:r>
                        <a:rPr lang="hu-HU" sz="105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hu-H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081685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szerves szén (TOC)</a:t>
                      </a:r>
                      <a:r>
                        <a:rPr lang="hu-HU" sz="10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+0,75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+3,0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48757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471627"/>
                  </a:ext>
                </a:extLst>
              </a:tr>
              <a:tr h="52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klór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melegvizes masszázs/élmény-medence esetén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579835"/>
                  </a:ext>
                </a:extLst>
              </a:tr>
              <a:tr h="18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hidrogén peroxid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9460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aktív oxigén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(perszulfátok)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985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kötött aktív klór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3126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aktív bróm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175350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klorid (a tápvíz klorid tartalma felett)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84124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izocianursav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3140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klorát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5387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37023"/>
                  </a:ext>
                </a:extLst>
              </a:tr>
              <a:tr h="191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klórdioxid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41257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trihalogén-metán (THM) (kloroformként megadva)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63156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kvaterner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ammónium vegyületek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10310"/>
                  </a:ext>
                </a:extLst>
              </a:tr>
              <a:tr h="577496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pelyhesítő</a:t>
                      </a: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szer maradék: </a:t>
                      </a:r>
                      <a:endParaRPr lang="hu-HU" sz="105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alumínium</a:t>
                      </a:r>
                      <a:endParaRPr lang="hu-H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vas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944462"/>
                  </a:ext>
                </a:extLst>
              </a:tr>
            </a:tbl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50</a:t>
            </a:fld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4891" y="3708719"/>
            <a:ext cx="30963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995555" y="3933056"/>
            <a:ext cx="53285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9552384" y="2060848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 smtClean="0">
                <a:solidFill>
                  <a:prstClr val="black"/>
                </a:solidFill>
              </a:rPr>
              <a:t>Csak </a:t>
            </a:r>
            <a:r>
              <a:rPr lang="hu-HU" dirty="0">
                <a:solidFill>
                  <a:prstClr val="black"/>
                </a:solidFill>
              </a:rPr>
              <a:t>kiegészítő vízkezelő szerként, más engedélyezett fertőtlenítőszerrel kombináltan használható. Önállóan fertőtlenítőszerként csak az </a:t>
            </a:r>
            <a:r>
              <a:rPr lang="hu-HU" dirty="0" smtClean="0">
                <a:solidFill>
                  <a:prstClr val="black"/>
                </a:solidFill>
              </a:rPr>
              <a:t>NNGYK </a:t>
            </a:r>
            <a:r>
              <a:rPr lang="hu-HU" dirty="0">
                <a:solidFill>
                  <a:prstClr val="black"/>
                </a:solidFill>
              </a:rPr>
              <a:t>által erre adott külön engedéllyel rendelkező termék használható.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431704" y="620689"/>
            <a:ext cx="3528392" cy="144016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>
                <a:solidFill>
                  <a:prstClr val="black"/>
                </a:solidFill>
                <a:latin typeface="Calibri" panose="020F0502020204030204"/>
              </a:rPr>
              <a:t>FIZIKAI, KÉMIAI PARAMÉTEREK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15480" y="836712"/>
          <a:ext cx="7003627" cy="5722737"/>
        </p:xfrm>
        <a:graphic>
          <a:graphicData uri="http://schemas.openxmlformats.org/drawingml/2006/table">
            <a:tbl>
              <a:tblPr firstRow="1" firstCol="1" bandRow="1"/>
              <a:tblGrid>
                <a:gridCol w="2819642">
                  <a:extLst>
                    <a:ext uri="{9D8B030D-6E8A-4147-A177-3AD203B41FA5}">
                      <a16:colId xmlns:a16="http://schemas.microsoft.com/office/drawing/2014/main" val="243816729"/>
                    </a:ext>
                  </a:extLst>
                </a:gridCol>
                <a:gridCol w="1182431">
                  <a:extLst>
                    <a:ext uri="{9D8B030D-6E8A-4147-A177-3AD203B41FA5}">
                      <a16:colId xmlns:a16="http://schemas.microsoft.com/office/drawing/2014/main" val="4046061663"/>
                    </a:ext>
                  </a:extLst>
                </a:gridCol>
                <a:gridCol w="545736">
                  <a:extLst>
                    <a:ext uri="{9D8B030D-6E8A-4147-A177-3AD203B41FA5}">
                      <a16:colId xmlns:a16="http://schemas.microsoft.com/office/drawing/2014/main" val="4037973243"/>
                    </a:ext>
                  </a:extLst>
                </a:gridCol>
                <a:gridCol w="636694">
                  <a:extLst>
                    <a:ext uri="{9D8B030D-6E8A-4147-A177-3AD203B41FA5}">
                      <a16:colId xmlns:a16="http://schemas.microsoft.com/office/drawing/2014/main" val="2463510479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1464443682"/>
                    </a:ext>
                  </a:extLst>
                </a:gridCol>
                <a:gridCol w="909562">
                  <a:extLst>
                    <a:ext uri="{9D8B030D-6E8A-4147-A177-3AD203B41FA5}">
                      <a16:colId xmlns:a16="http://schemas.microsoft.com/office/drawing/2014/main" val="2627499226"/>
                    </a:ext>
                  </a:extLst>
                </a:gridCol>
              </a:tblGrid>
              <a:tr h="142932"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Fizikai és kémiai jellemzők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Mértékegység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Szűrt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Medence víz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11813"/>
                  </a:ext>
                </a:extLst>
              </a:tr>
              <a:tr h="3480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minimum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maximum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8453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zavarosság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NTU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49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7,8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29788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Fajlagos elektromos vezetőképesség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µS/cm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26555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ammónium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5763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71834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kémiai oxigénigény (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a tápvíz </a:t>
                      </a: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KOI</a:t>
                      </a:r>
                      <a:r>
                        <a:rPr lang="hu-HU" sz="105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értéke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felett)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 O</a:t>
                      </a:r>
                      <a:r>
                        <a:rPr lang="hu-HU" sz="105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hu-H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081685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szerves szén (TOC)</a:t>
                      </a:r>
                      <a:r>
                        <a:rPr lang="hu-HU" sz="105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+0,75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+3,0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648757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471627"/>
                  </a:ext>
                </a:extLst>
              </a:tr>
              <a:tr h="52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szabad aktív klór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melegvizes masszázs/élmény-medence esetén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579835"/>
                  </a:ext>
                </a:extLst>
              </a:tr>
              <a:tr h="18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hidrogén peroxid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9460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aktív oxigén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(perszulfátok)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985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kötött aktív klór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31261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aktív bróm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175350"/>
                  </a:ext>
                </a:extLst>
              </a:tr>
              <a:tr h="204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klorid (a tápvíz klorid tartalma felett)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841246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izocianursav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31403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klorát 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53870"/>
                  </a:ext>
                </a:extLst>
              </a:tr>
              <a:tr h="166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klorit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37023"/>
                  </a:ext>
                </a:extLst>
              </a:tr>
              <a:tr h="191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klórdioxid</a:t>
                      </a:r>
                      <a:endParaRPr lang="hu-H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41257"/>
                  </a:ext>
                </a:extLst>
              </a:tr>
              <a:tr h="34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trihalogén-metán (THM) (kloroformként megadva)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63156"/>
                  </a:ext>
                </a:extLst>
              </a:tr>
              <a:tr h="19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kvaterner</a:t>
                      </a: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ammónium vegyületek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10310"/>
                  </a:ext>
                </a:extLst>
              </a:tr>
              <a:tr h="577496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pelyhesítő</a:t>
                      </a: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szer maradék: </a:t>
                      </a:r>
                      <a:endParaRPr lang="hu-HU" sz="105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alumínium</a:t>
                      </a:r>
                      <a:endParaRPr lang="hu-HU" sz="105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vas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mg/L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0,03</a:t>
                      </a:r>
                    </a:p>
                  </a:txBody>
                  <a:tcPr marL="18742" marR="1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944462"/>
                  </a:ext>
                </a:extLst>
              </a:tr>
            </a:tbl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610600" y="6452407"/>
            <a:ext cx="2743200" cy="365125"/>
          </a:xfrm>
        </p:spPr>
        <p:txBody>
          <a:bodyPr/>
          <a:lstStyle/>
          <a:p>
            <a:fld id="{1C22690A-147E-44E8-88AA-C92C5F50AB8D}" type="slidenum">
              <a:rPr lang="hu-HU" smtClean="0">
                <a:solidFill>
                  <a:schemeClr val="tx1"/>
                </a:solidFill>
              </a:rPr>
              <a:t>51</a:t>
            </a:fld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135761" y="4442619"/>
            <a:ext cx="259228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719736" y="4638446"/>
            <a:ext cx="53285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9120336" y="2852936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 smtClean="0">
                <a:solidFill>
                  <a:prstClr val="black"/>
                </a:solidFill>
              </a:rPr>
              <a:t>Melegvizes </a:t>
            </a:r>
            <a:r>
              <a:rPr lang="hu-HU" dirty="0">
                <a:solidFill>
                  <a:prstClr val="black"/>
                </a:solidFill>
              </a:rPr>
              <a:t>pezsgőmedencékre a klorid többlet határérték 300 mg/l. </a:t>
            </a: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Elektrolitikus </a:t>
            </a:r>
            <a:r>
              <a:rPr lang="hu-HU" dirty="0">
                <a:solidFill>
                  <a:prstClr val="black"/>
                </a:solidFill>
              </a:rPr>
              <a:t>sóbontással fertőtlenített medencékre nem vonatkozik. </a:t>
            </a:r>
          </a:p>
        </p:txBody>
      </p:sp>
    </p:spTree>
    <p:extLst>
      <p:ext uri="{BB962C8B-B14F-4D97-AF65-F5344CB8AC3E}">
        <p14:creationId xmlns:p14="http://schemas.microsoft.com/office/powerpoint/2010/main" val="19979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327381" y="723141"/>
            <a:ext cx="5356051" cy="299326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Vizsgálati módszerek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 txBox="1">
            <a:spLocks noGrp="1"/>
          </p:cNvSpPr>
          <p:nvPr>
            <p:ph idx="1"/>
          </p:nvPr>
        </p:nvSpPr>
        <p:spPr>
          <a:xfrm>
            <a:off x="613757" y="1601181"/>
            <a:ext cx="10515600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u-HU" sz="2000" dirty="0" smtClean="0"/>
              <a:t>Mikrobiológiai paraméterek</a:t>
            </a:r>
          </a:p>
          <a:p>
            <a:r>
              <a:rPr lang="hu-HU" sz="1600" dirty="0" smtClean="0"/>
              <a:t>	Telepszám </a:t>
            </a:r>
            <a:r>
              <a:rPr lang="hu-HU" sz="1600" dirty="0"/>
              <a:t>37°C: MSZ EN ISO 6222 </a:t>
            </a:r>
          </a:p>
          <a:p>
            <a:r>
              <a:rPr lang="hu-HU" sz="1600" i="1" dirty="0" smtClean="0"/>
              <a:t>	</a:t>
            </a:r>
            <a:r>
              <a:rPr lang="hu-HU" sz="1600" i="1" dirty="0" err="1" smtClean="0"/>
              <a:t>Escherichia</a:t>
            </a:r>
            <a:r>
              <a:rPr lang="hu-HU" sz="1600" i="1" dirty="0" smtClean="0"/>
              <a:t> </a:t>
            </a:r>
            <a:r>
              <a:rPr lang="hu-HU" sz="1600" i="1" dirty="0"/>
              <a:t>coli (E. coli)</a:t>
            </a:r>
            <a:r>
              <a:rPr lang="hu-HU" sz="1600" dirty="0"/>
              <a:t>: MSZ EN ISO 9308-1 vagy MSZ EN ISO 9308-2</a:t>
            </a:r>
          </a:p>
          <a:p>
            <a:r>
              <a:rPr lang="hu-HU" sz="1600" i="1" dirty="0" smtClean="0"/>
              <a:t>	</a:t>
            </a:r>
            <a:r>
              <a:rPr lang="hu-HU" sz="1600" i="1" dirty="0" err="1" smtClean="0"/>
              <a:t>Enterococcus</a:t>
            </a:r>
            <a:r>
              <a:rPr lang="hu-HU" sz="1600" dirty="0"/>
              <a:t>: MSZ EN ISO 7899-2 </a:t>
            </a:r>
          </a:p>
          <a:p>
            <a:r>
              <a:rPr lang="hu-HU" sz="1600" i="1" dirty="0" smtClean="0"/>
              <a:t>	</a:t>
            </a:r>
            <a:r>
              <a:rPr lang="hu-HU" sz="1600" i="1" dirty="0" err="1" smtClean="0"/>
              <a:t>Pseudomonas</a:t>
            </a:r>
            <a:r>
              <a:rPr lang="hu-HU" sz="1600" i="1" dirty="0" smtClean="0"/>
              <a:t> </a:t>
            </a:r>
            <a:r>
              <a:rPr lang="hu-HU" sz="1600" i="1" dirty="0" err="1"/>
              <a:t>aeruginosa</a:t>
            </a:r>
            <a:r>
              <a:rPr lang="hu-HU" sz="1600" dirty="0"/>
              <a:t>: MSZ EN ISO 16266 </a:t>
            </a:r>
          </a:p>
          <a:p>
            <a:r>
              <a:rPr lang="hu-HU" sz="1600" i="1" dirty="0" smtClean="0"/>
              <a:t>	</a:t>
            </a:r>
            <a:r>
              <a:rPr lang="hu-HU" sz="1600" i="1" dirty="0" err="1" smtClean="0"/>
              <a:t>Legionella</a:t>
            </a:r>
            <a:r>
              <a:rPr lang="hu-HU" sz="1600" dirty="0"/>
              <a:t>: MSZ EN ISO 11731 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hu-HU" sz="2000" dirty="0" smtClean="0"/>
              <a:t>Kémiai paraméterek</a:t>
            </a:r>
          </a:p>
          <a:p>
            <a:pPr marL="0" indent="0">
              <a:buNone/>
            </a:pPr>
            <a:r>
              <a:rPr lang="hu-HU" sz="2000" dirty="0"/>
              <a:t>Kémiai paraméterek vizsgálati módszereinek teljesítményjellemzőire vonatkozó követelményeket az ivóvíz minőségi követelményeiről és az ellenőrzés rendjéről szóló rendelet szabályozza. </a:t>
            </a:r>
          </a:p>
          <a:p>
            <a:pPr marL="342900" indent="-342900">
              <a:buFont typeface="+mj-lt"/>
              <a:buAutoNum type="arabicParenR" startAt="3"/>
            </a:pPr>
            <a:r>
              <a:rPr lang="hu-HU" sz="2000" dirty="0" smtClean="0"/>
              <a:t>Helyszíni gyorstesztes vizsgálati módszerek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hu-HU" sz="2000" dirty="0" smtClean="0"/>
              <a:t>pontosság, mérési tartomány követelménye táblázatosan</a:t>
            </a: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690A-147E-44E8-88AA-C92C5F50AB8D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74" y="365126"/>
            <a:ext cx="10236124" cy="933581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cs typeface="Arial" panose="020B0604020202020204" pitchFamily="34" charset="0"/>
              </a:rPr>
              <a:t>Fürdővízvizsgáló l</a:t>
            </a:r>
            <a:r>
              <a:rPr lang="en-US" sz="3600" b="1" dirty="0" err="1" smtClean="0">
                <a:cs typeface="Arial" panose="020B0604020202020204" pitchFamily="34" charset="0"/>
              </a:rPr>
              <a:t>aboratóriumokra</a:t>
            </a:r>
            <a:r>
              <a:rPr lang="en-US" sz="3600" b="1" dirty="0" smtClean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vonatkozó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követelmények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160"/>
            <a:ext cx="10887509" cy="4585411"/>
          </a:xfrm>
        </p:spPr>
        <p:txBody>
          <a:bodyPr>
            <a:normAutofit/>
          </a:bodyPr>
          <a:lstStyle/>
          <a:p>
            <a:r>
              <a:rPr lang="en-US" sz="2400" dirty="0" err="1"/>
              <a:t>Akkreditáció</a:t>
            </a:r>
            <a:endParaRPr lang="en-US" sz="2400" dirty="0"/>
          </a:p>
          <a:p>
            <a:r>
              <a:rPr lang="en-US" sz="2400" dirty="0" err="1"/>
              <a:t>Részvétel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smtClean="0"/>
              <a:t>NN</a:t>
            </a:r>
            <a:r>
              <a:rPr lang="hu-HU" sz="2400" dirty="0" smtClean="0"/>
              <a:t>GY</a:t>
            </a:r>
            <a:r>
              <a:rPr lang="en-US" sz="2400" dirty="0" smtClean="0"/>
              <a:t>K </a:t>
            </a:r>
            <a:r>
              <a:rPr lang="en-US" sz="2400" dirty="0" err="1"/>
              <a:t>körvizsgálatokban</a:t>
            </a:r>
            <a:r>
              <a:rPr lang="en-US" sz="2400" dirty="0"/>
              <a:t> </a:t>
            </a:r>
            <a:r>
              <a:rPr lang="en-US" sz="2400" dirty="0" err="1"/>
              <a:t>évente</a:t>
            </a:r>
            <a:r>
              <a:rPr lang="en-US" sz="2400" dirty="0"/>
              <a:t>, </a:t>
            </a:r>
            <a:r>
              <a:rPr lang="en-US" sz="2400" dirty="0" err="1"/>
              <a:t>minden</a:t>
            </a:r>
            <a:r>
              <a:rPr lang="en-US" sz="2400" dirty="0"/>
              <a:t> </a:t>
            </a:r>
            <a:r>
              <a:rPr lang="en-US" sz="2400" dirty="0" err="1"/>
              <a:t>paraméterre</a:t>
            </a:r>
            <a:r>
              <a:rPr lang="en-US" sz="2400" dirty="0"/>
              <a:t>, </a:t>
            </a:r>
            <a:r>
              <a:rPr lang="en-US" sz="2400" dirty="0" err="1"/>
              <a:t>megfelelő</a:t>
            </a:r>
            <a:r>
              <a:rPr lang="en-US" sz="2400" dirty="0"/>
              <a:t> </a:t>
            </a:r>
            <a:r>
              <a:rPr lang="en-US" sz="2400" dirty="0" err="1" smtClean="0"/>
              <a:t>eredménnyel</a:t>
            </a:r>
            <a:r>
              <a:rPr lang="hu-HU" sz="2400" dirty="0" smtClean="0"/>
              <a:t>, 2026-tól egyes paraméterek kétévente (tájékoztató)</a:t>
            </a:r>
          </a:p>
          <a:p>
            <a:r>
              <a:rPr lang="hu-HU" sz="2400" dirty="0" smtClean="0"/>
              <a:t>HUMVI adatfeltöltés 2026-tól – határidő rendelkezésre állás után 5 napon belül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124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884648" y="1268760"/>
            <a:ext cx="7955768" cy="2691730"/>
          </a:xfrm>
        </p:spPr>
        <p:txBody>
          <a:bodyPr>
            <a:noAutofit/>
          </a:bodyPr>
          <a:lstStyle/>
          <a:p>
            <a:r>
              <a:rPr lang="hu-HU" sz="4400" b="1" dirty="0">
                <a:latin typeface="Arial" panose="020B0604020202020204" pitchFamily="34" charset="0"/>
              </a:rPr>
              <a:t>Köszönöm a megtisztelő figyelmet!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895600" y="5301208"/>
            <a:ext cx="6400800" cy="697632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</a:rPr>
              <a:t>dorr.zsuzsanna@nngyk.gov.hu</a:t>
            </a:r>
            <a:endParaRPr lang="hu-HU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616899" y="365128"/>
            <a:ext cx="9736900" cy="857185"/>
          </a:xfrm>
        </p:spPr>
        <p:txBody>
          <a:bodyPr>
            <a:noAutofit/>
          </a:bodyPr>
          <a:lstStyle/>
          <a:p>
            <a:r>
              <a:rPr lang="hu-HU" sz="3600" b="1" dirty="0"/>
              <a:t>Ivóvízminőség-ellenőrzés elemei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400567"/>
            <a:ext cx="10951167" cy="47763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K</a:t>
            </a:r>
            <a:r>
              <a:rPr lang="en-US" dirty="0" err="1" smtClean="0"/>
              <a:t>lasszikus</a:t>
            </a:r>
            <a:r>
              <a:rPr lang="en-US" dirty="0" smtClean="0"/>
              <a:t> </a:t>
            </a:r>
            <a:r>
              <a:rPr lang="en-US" dirty="0" err="1" smtClean="0"/>
              <a:t>ivóvízminőségi</a:t>
            </a:r>
            <a:r>
              <a:rPr lang="en-US" dirty="0" smtClean="0"/>
              <a:t> monitoring (</a:t>
            </a:r>
            <a:r>
              <a:rPr lang="en-US" dirty="0" err="1" smtClean="0"/>
              <a:t>vízmintavétel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vizsgálat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önellenőrző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hatósági</a:t>
            </a:r>
            <a:r>
              <a:rPr lang="en-US" dirty="0" smtClean="0"/>
              <a:t>, </a:t>
            </a:r>
            <a:r>
              <a:rPr lang="en-US" dirty="0" err="1" smtClean="0"/>
              <a:t>akkreditált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Folyamatos</a:t>
            </a:r>
            <a:r>
              <a:rPr lang="en-US" dirty="0" smtClean="0"/>
              <a:t> (online) </a:t>
            </a:r>
            <a:r>
              <a:rPr lang="en-US" dirty="0" err="1" smtClean="0"/>
              <a:t>mérések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önellenőrző</a:t>
            </a:r>
            <a:r>
              <a:rPr lang="en-US" dirty="0" smtClean="0"/>
              <a:t>, </a:t>
            </a:r>
            <a:r>
              <a:rPr lang="en-US" dirty="0" err="1" smtClean="0"/>
              <a:t>akkreditált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VBT-n </a:t>
            </a:r>
            <a:r>
              <a:rPr lang="en-US" dirty="0" err="1" smtClean="0"/>
              <a:t>alapuló</a:t>
            </a:r>
            <a:r>
              <a:rPr lang="en-US" dirty="0" smtClean="0"/>
              <a:t> </a:t>
            </a:r>
            <a:r>
              <a:rPr lang="en-US" dirty="0" err="1" smtClean="0"/>
              <a:t>üzemeltetési</a:t>
            </a:r>
            <a:r>
              <a:rPr lang="en-US" dirty="0" smtClean="0"/>
              <a:t> monitoring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önellenőrző</a:t>
            </a:r>
            <a:r>
              <a:rPr lang="en-US" dirty="0" smtClean="0"/>
              <a:t>, </a:t>
            </a:r>
            <a:r>
              <a:rPr lang="en-US" dirty="0" err="1" smtClean="0"/>
              <a:t>részben</a:t>
            </a:r>
            <a:r>
              <a:rPr lang="en-US" dirty="0" smtClean="0"/>
              <a:t> </a:t>
            </a:r>
            <a:r>
              <a:rPr lang="en-US" dirty="0" err="1" smtClean="0"/>
              <a:t>akkreditált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err="1"/>
              <a:t>K</a:t>
            </a:r>
            <a:r>
              <a:rPr lang="en-US" dirty="0" err="1" smtClean="0"/>
              <a:t>ülön</a:t>
            </a:r>
            <a:r>
              <a:rPr lang="en-US" dirty="0" smtClean="0"/>
              <a:t> </a:t>
            </a:r>
            <a:r>
              <a:rPr lang="en-US" dirty="0" err="1" smtClean="0"/>
              <a:t>jogszabály</a:t>
            </a:r>
            <a:r>
              <a:rPr lang="en-US" dirty="0" smtClean="0"/>
              <a:t> </a:t>
            </a:r>
            <a:r>
              <a:rPr lang="en-US" dirty="0" err="1" smtClean="0"/>
              <a:t>alapján</a:t>
            </a:r>
            <a:r>
              <a:rPr lang="en-US" dirty="0" smtClean="0"/>
              <a:t> (16/2016 (V. 12)</a:t>
            </a:r>
            <a:r>
              <a:rPr lang="hu-HU" dirty="0" smtClean="0"/>
              <a:t> BM rendelet</a:t>
            </a:r>
            <a:r>
              <a:rPr lang="en-US" dirty="0" smtClean="0"/>
              <a:t>)</a:t>
            </a:r>
            <a:endParaRPr lang="hu-HU" dirty="0" smtClean="0"/>
          </a:p>
          <a:p>
            <a:pPr lvl="1">
              <a:lnSpc>
                <a:spcPct val="110000"/>
              </a:lnSpc>
            </a:pPr>
            <a:r>
              <a:rPr lang="en-US" dirty="0" err="1" smtClean="0"/>
              <a:t>Zavarosság</a:t>
            </a:r>
            <a:r>
              <a:rPr lang="en-US" dirty="0" smtClean="0"/>
              <a:t> (</a:t>
            </a:r>
            <a:r>
              <a:rPr lang="en-US" dirty="0" err="1" smtClean="0"/>
              <a:t>szűrés</a:t>
            </a:r>
            <a:r>
              <a:rPr lang="en-US" dirty="0" smtClean="0"/>
              <a:t> </a:t>
            </a:r>
            <a:r>
              <a:rPr lang="en-US" dirty="0" err="1" smtClean="0"/>
              <a:t>hatékonyság</a:t>
            </a:r>
            <a:r>
              <a:rPr lang="en-US" dirty="0" smtClean="0"/>
              <a:t>, </a:t>
            </a:r>
            <a:r>
              <a:rPr lang="en-US" dirty="0" err="1" smtClean="0"/>
              <a:t>kórokozó</a:t>
            </a:r>
            <a:r>
              <a:rPr lang="en-US" dirty="0" smtClean="0"/>
              <a:t> </a:t>
            </a:r>
            <a:r>
              <a:rPr lang="en-US" dirty="0" err="1" smtClean="0"/>
              <a:t>eltávolítás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Víruseltávolítási</a:t>
            </a:r>
            <a:r>
              <a:rPr lang="en-US" dirty="0" smtClean="0"/>
              <a:t> </a:t>
            </a:r>
            <a:r>
              <a:rPr lang="en-US" dirty="0" err="1" smtClean="0"/>
              <a:t>hatásfok</a:t>
            </a:r>
            <a:r>
              <a:rPr lang="en-US" dirty="0" smtClean="0"/>
              <a:t> (</a:t>
            </a:r>
            <a:r>
              <a:rPr lang="en-US" dirty="0" err="1" smtClean="0"/>
              <a:t>technológia</a:t>
            </a:r>
            <a:r>
              <a:rPr lang="en-US" dirty="0" smtClean="0"/>
              <a:t> </a:t>
            </a:r>
            <a:r>
              <a:rPr lang="en-US" dirty="0" err="1" smtClean="0"/>
              <a:t>validálás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Egyéb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mérésen</a:t>
            </a:r>
            <a:r>
              <a:rPr lang="en-US" dirty="0" smtClean="0"/>
              <a:t> </a:t>
            </a:r>
            <a:r>
              <a:rPr lang="en-US" dirty="0" err="1" smtClean="0"/>
              <a:t>alapuló</a:t>
            </a:r>
            <a:r>
              <a:rPr lang="en-US" dirty="0" smtClean="0"/>
              <a:t> monitoring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elsősorban</a:t>
            </a:r>
            <a:r>
              <a:rPr lang="en-US" dirty="0" smtClean="0"/>
              <a:t> </a:t>
            </a:r>
            <a:r>
              <a:rPr lang="en-US" dirty="0" err="1" smtClean="0"/>
              <a:t>önellenőrző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2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95185" y="437761"/>
            <a:ext cx="10515600" cy="503079"/>
          </a:xfrm>
        </p:spPr>
        <p:txBody>
          <a:bodyPr>
            <a:noAutofit/>
          </a:bodyPr>
          <a:lstStyle/>
          <a:p>
            <a:r>
              <a:rPr lang="hu-HU" sz="3600" b="1" dirty="0"/>
              <a:t>Vizsgálati ütemterv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6194" y="1280156"/>
            <a:ext cx="11566877" cy="43513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u-HU" sz="2667" dirty="0"/>
              <a:t>Ütemterv </a:t>
            </a:r>
            <a:r>
              <a:rPr lang="hu-HU" sz="2667" b="1" dirty="0"/>
              <a:t>ivóvízellátási körzet</a:t>
            </a:r>
            <a:r>
              <a:rPr lang="hu-HU" sz="2667" dirty="0"/>
              <a:t>re – a megfogalmazásban nincs változás</a:t>
            </a:r>
          </a:p>
          <a:p>
            <a:pPr>
              <a:lnSpc>
                <a:spcPct val="110000"/>
              </a:lnSpc>
            </a:pPr>
            <a:r>
              <a:rPr lang="hu-HU" sz="2667" dirty="0"/>
              <a:t>DE az ivóvízellátási körzet </a:t>
            </a:r>
            <a:r>
              <a:rPr lang="hu-HU" sz="2667" b="1" dirty="0"/>
              <a:t>nem nagyobb </a:t>
            </a:r>
            <a:r>
              <a:rPr lang="hu-HU" sz="2667" dirty="0"/>
              <a:t>mint egy </a:t>
            </a:r>
            <a:r>
              <a:rPr lang="hu-HU" sz="2667" dirty="0" smtClean="0"/>
              <a:t>település</a:t>
            </a:r>
          </a:p>
          <a:p>
            <a:pPr>
              <a:lnSpc>
                <a:spcPct val="110000"/>
              </a:lnSpc>
            </a:pPr>
            <a:r>
              <a:rPr lang="hu-HU" sz="2667" dirty="0"/>
              <a:t>Üzemeltetői vizsgálati szám 2. melléklet B) rész 3. táblázat</a:t>
            </a:r>
          </a:p>
          <a:p>
            <a:pPr lvl="1">
              <a:lnSpc>
                <a:spcPct val="110000"/>
              </a:lnSpc>
            </a:pPr>
            <a:r>
              <a:rPr lang="hu-HU" sz="2134" dirty="0"/>
              <a:t>A csoport – gyakrabban vizsgálandó, ellenőrző paraméterek</a:t>
            </a:r>
          </a:p>
          <a:p>
            <a:pPr lvl="1">
              <a:lnSpc>
                <a:spcPct val="110000"/>
              </a:lnSpc>
            </a:pPr>
            <a:r>
              <a:rPr lang="hu-HU" sz="2134" dirty="0"/>
              <a:t>B csoport – megfelelőség igazolását szolgáló, részletes paraméterek</a:t>
            </a:r>
          </a:p>
          <a:p>
            <a:pPr>
              <a:lnSpc>
                <a:spcPct val="110000"/>
              </a:lnSpc>
            </a:pPr>
            <a:endParaRPr lang="hu-HU" sz="2667" dirty="0" smtClean="0"/>
          </a:p>
          <a:p>
            <a:pPr>
              <a:lnSpc>
                <a:spcPct val="110000"/>
              </a:lnSpc>
            </a:pPr>
            <a:endParaRPr lang="hu-HU" sz="2667" dirty="0"/>
          </a:p>
        </p:txBody>
      </p:sp>
    </p:spTree>
    <p:extLst>
      <p:ext uri="{BB962C8B-B14F-4D97-AF65-F5344CB8AC3E}">
        <p14:creationId xmlns:p14="http://schemas.microsoft.com/office/powerpoint/2010/main" val="293466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827" y="365127"/>
            <a:ext cx="9685973" cy="80625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VEZ vs. VER</a:t>
            </a:r>
          </a:p>
        </p:txBody>
      </p:sp>
      <p:sp>
        <p:nvSpPr>
          <p:cNvPr id="4" name="Oval 3"/>
          <p:cNvSpPr/>
          <p:nvPr/>
        </p:nvSpPr>
        <p:spPr>
          <a:xfrm>
            <a:off x="1043980" y="1782539"/>
            <a:ext cx="1196763" cy="11586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 err="1">
                <a:solidFill>
                  <a:prstClr val="white"/>
                </a:solidFill>
                <a:latin typeface="Calibri"/>
              </a:rPr>
              <a:t>Vízmű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74959" y="1782019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</a:t>
            </a:r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 flipV="1">
            <a:off x="2240743" y="2361344"/>
            <a:ext cx="534216" cy="52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53012" y="1387834"/>
            <a:ext cx="3386577" cy="2177244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9772" y="3004851"/>
            <a:ext cx="108831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dirty="0" err="1">
                <a:solidFill>
                  <a:srgbClr val="ED7D31"/>
                </a:solidFill>
                <a:latin typeface="Calibri"/>
              </a:rPr>
              <a:t>Település</a:t>
            </a:r>
            <a:endParaRPr lang="en-US" sz="1867" dirty="0">
              <a:solidFill>
                <a:srgbClr val="ED7D31"/>
              </a:solidFill>
              <a:latin typeface="Calibri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995381" y="1018594"/>
            <a:ext cx="3934032" cy="3450485"/>
            <a:chOff x="4965285" y="916734"/>
            <a:chExt cx="2950524" cy="2587864"/>
          </a:xfrm>
        </p:grpSpPr>
        <p:sp>
          <p:nvSpPr>
            <p:cNvPr id="11" name="Oval 10"/>
            <p:cNvSpPr/>
            <p:nvPr/>
          </p:nvSpPr>
          <p:spPr>
            <a:xfrm>
              <a:off x="5270460" y="1355613"/>
              <a:ext cx="897572" cy="8689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867" dirty="0" err="1">
                  <a:solidFill>
                    <a:prstClr val="white"/>
                  </a:solidFill>
                  <a:latin typeface="Calibri"/>
                </a:rPr>
                <a:t>Vízmű</a:t>
              </a:r>
              <a:endParaRPr lang="en-US" sz="186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568694" y="1355223"/>
              <a:ext cx="897572" cy="86898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VEZ1</a:t>
              </a:r>
            </a:p>
          </p:txBody>
        </p:sp>
        <p:cxnSp>
          <p:nvCxnSpPr>
            <p:cNvPr id="13" name="Straight Connector 12"/>
            <p:cNvCxnSpPr>
              <a:stCxn id="11" idx="5"/>
              <a:endCxn id="12" idx="2"/>
            </p:cNvCxnSpPr>
            <p:nvPr/>
          </p:nvCxnSpPr>
          <p:spPr>
            <a:xfrm flipV="1">
              <a:off x="6036586" y="1789717"/>
              <a:ext cx="532108" cy="307624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060770" y="1059585"/>
              <a:ext cx="2606775" cy="1327744"/>
            </a:xfrm>
            <a:prstGeom prst="ellipse">
              <a:avLst/>
            </a:prstGeom>
            <a:noFill/>
            <a:ln w="28575" cmpd="sng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57963" y="1107330"/>
              <a:ext cx="81623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1867" dirty="0" err="1">
                  <a:solidFill>
                    <a:prstClr val="black"/>
                  </a:solidFill>
                  <a:latin typeface="Calibri"/>
                </a:rPr>
                <a:t>Település</a:t>
              </a:r>
              <a:endParaRPr lang="en-US" sz="1867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654254" y="2395709"/>
              <a:ext cx="897572" cy="86898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VEZ2</a:t>
              </a:r>
            </a:p>
          </p:txBody>
        </p:sp>
        <p:cxnSp>
          <p:nvCxnSpPr>
            <p:cNvPr id="17" name="Straight Connector 16"/>
            <p:cNvCxnSpPr>
              <a:stCxn id="11" idx="5"/>
            </p:cNvCxnSpPr>
            <p:nvPr/>
          </p:nvCxnSpPr>
          <p:spPr>
            <a:xfrm>
              <a:off x="6036586" y="2097341"/>
              <a:ext cx="695194" cy="547819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432029" y="2481653"/>
              <a:ext cx="897572" cy="86898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VEZ3</a:t>
              </a:r>
            </a:p>
          </p:txBody>
        </p:sp>
        <p:cxnSp>
          <p:nvCxnSpPr>
            <p:cNvPr id="22" name="Straight Connector 21"/>
            <p:cNvCxnSpPr>
              <a:stCxn id="11" idx="5"/>
              <a:endCxn id="21" idx="0"/>
            </p:cNvCxnSpPr>
            <p:nvPr/>
          </p:nvCxnSpPr>
          <p:spPr>
            <a:xfrm flipH="1">
              <a:off x="5880815" y="2097341"/>
              <a:ext cx="155771" cy="384312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492685" y="2319706"/>
              <a:ext cx="1193957" cy="1108498"/>
            </a:xfrm>
            <a:prstGeom prst="ellipse">
              <a:avLst/>
            </a:prstGeom>
            <a:noFill/>
            <a:ln w="28575" cmpd="sng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279632" y="2367063"/>
              <a:ext cx="1193957" cy="1108498"/>
            </a:xfrm>
            <a:prstGeom prst="ellipse">
              <a:avLst/>
            </a:prstGeom>
            <a:noFill/>
            <a:ln w="28575" cmpd="sng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65285" y="916734"/>
              <a:ext cx="2950524" cy="2587864"/>
            </a:xfrm>
            <a:prstGeom prst="rect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71537" y="935832"/>
              <a:ext cx="50759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dirty="0">
                  <a:solidFill>
                    <a:srgbClr val="5B9BD5"/>
                  </a:solidFill>
                  <a:latin typeface="Calibri"/>
                </a:rPr>
                <a:t>VER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25696" y="1221795"/>
            <a:ext cx="3717093" cy="2508804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4361" y="124726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srgbClr val="5B9BD5"/>
                </a:solidFill>
                <a:latin typeface="Calibri"/>
              </a:rPr>
              <a:t>VER</a:t>
            </a:r>
          </a:p>
        </p:txBody>
      </p:sp>
      <p:sp>
        <p:nvSpPr>
          <p:cNvPr id="34" name="Oval 33"/>
          <p:cNvSpPr/>
          <p:nvPr/>
        </p:nvSpPr>
        <p:spPr>
          <a:xfrm>
            <a:off x="1259912" y="4583152"/>
            <a:ext cx="1196763" cy="11586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 err="1">
                <a:solidFill>
                  <a:prstClr val="white"/>
                </a:solidFill>
                <a:latin typeface="Calibri"/>
              </a:rPr>
              <a:t>Vízmű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990891" y="4582632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</a:t>
            </a:r>
          </a:p>
        </p:txBody>
      </p:sp>
      <p:cxnSp>
        <p:nvCxnSpPr>
          <p:cNvPr id="36" name="Straight Connector 35"/>
          <p:cNvCxnSpPr>
            <a:stCxn id="34" idx="6"/>
            <a:endCxn id="35" idx="2"/>
          </p:cNvCxnSpPr>
          <p:nvPr/>
        </p:nvCxnSpPr>
        <p:spPr>
          <a:xfrm flipV="1">
            <a:off x="2456675" y="5161957"/>
            <a:ext cx="534216" cy="52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4723" y="3934318"/>
            <a:ext cx="7435195" cy="2571948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3484" y="5907323"/>
            <a:ext cx="108831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dirty="0" err="1">
                <a:solidFill>
                  <a:srgbClr val="ED7D31"/>
                </a:solidFill>
                <a:latin typeface="Calibri"/>
              </a:rPr>
              <a:t>Település</a:t>
            </a:r>
            <a:endParaRPr lang="en-US" sz="1867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96762" y="4532743"/>
            <a:ext cx="3055559" cy="1336904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4320" y="5321114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srgbClr val="5B9BD5"/>
                </a:solidFill>
                <a:latin typeface="Calibri"/>
              </a:rPr>
              <a:t>VER1</a:t>
            </a:r>
          </a:p>
        </p:txBody>
      </p:sp>
      <p:sp>
        <p:nvSpPr>
          <p:cNvPr id="42" name="Oval 41"/>
          <p:cNvSpPr/>
          <p:nvPr/>
        </p:nvSpPr>
        <p:spPr>
          <a:xfrm>
            <a:off x="6059183" y="4582635"/>
            <a:ext cx="1196763" cy="11586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 err="1">
                <a:solidFill>
                  <a:prstClr val="white"/>
                </a:solidFill>
                <a:latin typeface="Calibri"/>
              </a:rPr>
              <a:t>Vízmű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390849" y="4582113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</a:t>
            </a:r>
          </a:p>
        </p:txBody>
      </p:sp>
      <p:cxnSp>
        <p:nvCxnSpPr>
          <p:cNvPr id="44" name="Straight Connector 43"/>
          <p:cNvCxnSpPr>
            <a:stCxn id="42" idx="2"/>
            <a:endCxn id="43" idx="6"/>
          </p:cNvCxnSpPr>
          <p:nvPr/>
        </p:nvCxnSpPr>
        <p:spPr>
          <a:xfrm flipH="1" flipV="1">
            <a:off x="5587612" y="5161440"/>
            <a:ext cx="471571" cy="521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290011" y="4532224"/>
            <a:ext cx="3055559" cy="1336904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09373" y="5307864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srgbClr val="5B9BD5"/>
                </a:solidFill>
                <a:latin typeface="Calibri"/>
              </a:rPr>
              <a:t>VER2</a:t>
            </a:r>
          </a:p>
        </p:txBody>
      </p:sp>
    </p:spTree>
    <p:extLst>
      <p:ext uri="{BB962C8B-B14F-4D97-AF65-F5344CB8AC3E}">
        <p14:creationId xmlns:p14="http://schemas.microsoft.com/office/powerpoint/2010/main" val="200730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827" y="365127"/>
            <a:ext cx="9685973" cy="80625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VEZ vs. VER</a:t>
            </a:r>
          </a:p>
        </p:txBody>
      </p:sp>
      <p:sp>
        <p:nvSpPr>
          <p:cNvPr id="5" name="Oval 4"/>
          <p:cNvSpPr/>
          <p:nvPr/>
        </p:nvSpPr>
        <p:spPr>
          <a:xfrm>
            <a:off x="3233269" y="2991599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VEZ1</a:t>
            </a:r>
          </a:p>
        </p:txBody>
      </p:sp>
      <p:sp>
        <p:nvSpPr>
          <p:cNvPr id="8" name="Oval 7"/>
          <p:cNvSpPr/>
          <p:nvPr/>
        </p:nvSpPr>
        <p:spPr>
          <a:xfrm>
            <a:off x="3093731" y="2788402"/>
            <a:ext cx="1502316" cy="1502425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62901" y="1387315"/>
            <a:ext cx="1196763" cy="11586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 err="1">
                <a:solidFill>
                  <a:prstClr val="white"/>
                </a:solidFill>
                <a:latin typeface="Calibri"/>
              </a:rPr>
              <a:t>Vízmű</a:t>
            </a:r>
            <a:r>
              <a:rPr lang="en-US" sz="1867" dirty="0">
                <a:solidFill>
                  <a:prstClr val="white"/>
                </a:solidFill>
                <a:latin typeface="Calibri"/>
              </a:rPr>
              <a:t> 2</a:t>
            </a:r>
          </a:p>
        </p:txBody>
      </p:sp>
      <p:sp>
        <p:nvSpPr>
          <p:cNvPr id="12" name="Oval 11"/>
          <p:cNvSpPr/>
          <p:nvPr/>
        </p:nvSpPr>
        <p:spPr>
          <a:xfrm>
            <a:off x="6402911" y="3042009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VEZ3</a:t>
            </a:r>
          </a:p>
        </p:txBody>
      </p:sp>
      <p:sp>
        <p:nvSpPr>
          <p:cNvPr id="14" name="Oval 13"/>
          <p:cNvSpPr/>
          <p:nvPr/>
        </p:nvSpPr>
        <p:spPr>
          <a:xfrm>
            <a:off x="6289340" y="2890260"/>
            <a:ext cx="1464121" cy="1438763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19075" y="4238339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VEZ4</a:t>
            </a:r>
          </a:p>
        </p:txBody>
      </p:sp>
      <p:sp>
        <p:nvSpPr>
          <p:cNvPr id="21" name="Oval 20"/>
          <p:cNvSpPr/>
          <p:nvPr/>
        </p:nvSpPr>
        <p:spPr>
          <a:xfrm>
            <a:off x="4836428" y="2825039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VEZ2</a:t>
            </a:r>
          </a:p>
        </p:txBody>
      </p:sp>
      <p:cxnSp>
        <p:nvCxnSpPr>
          <p:cNvPr id="22" name="Straight Connector 21"/>
          <p:cNvCxnSpPr>
            <a:stCxn id="11" idx="4"/>
            <a:endCxn id="21" idx="0"/>
          </p:cNvCxnSpPr>
          <p:nvPr/>
        </p:nvCxnSpPr>
        <p:spPr>
          <a:xfrm flipH="1">
            <a:off x="5434810" y="2545966"/>
            <a:ext cx="26473" cy="279073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82810" y="1298707"/>
            <a:ext cx="1770183" cy="2839331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71430" y="4658511"/>
            <a:ext cx="1591943" cy="1477997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2896" y="1260509"/>
            <a:ext cx="9497697" cy="5067504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28460" y="1426031"/>
            <a:ext cx="7312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5B9BD5"/>
                </a:solidFill>
                <a:latin typeface="Calibri"/>
              </a:rPr>
              <a:t>VER</a:t>
            </a:r>
          </a:p>
        </p:txBody>
      </p:sp>
      <p:sp>
        <p:nvSpPr>
          <p:cNvPr id="34" name="Oval 33"/>
          <p:cNvSpPr/>
          <p:nvPr/>
        </p:nvSpPr>
        <p:spPr>
          <a:xfrm>
            <a:off x="941603" y="4952392"/>
            <a:ext cx="1196763" cy="11586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Vízmű1</a:t>
            </a:r>
          </a:p>
        </p:txBody>
      </p:sp>
      <p:sp>
        <p:nvSpPr>
          <p:cNvPr id="35" name="Oval 34"/>
          <p:cNvSpPr/>
          <p:nvPr/>
        </p:nvSpPr>
        <p:spPr>
          <a:xfrm>
            <a:off x="2137859" y="4226124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VEZ6</a:t>
            </a:r>
          </a:p>
        </p:txBody>
      </p:sp>
      <p:cxnSp>
        <p:nvCxnSpPr>
          <p:cNvPr id="36" name="Straight Connector 35"/>
          <p:cNvCxnSpPr>
            <a:endCxn id="35" idx="3"/>
          </p:cNvCxnSpPr>
          <p:nvPr/>
        </p:nvCxnSpPr>
        <p:spPr>
          <a:xfrm flipV="1">
            <a:off x="2087944" y="5215095"/>
            <a:ext cx="225176" cy="119789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19803875">
            <a:off x="625332" y="4398828"/>
            <a:ext cx="2940976" cy="1577525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605460" y="5015537"/>
            <a:ext cx="1196763" cy="11586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 err="1">
                <a:solidFill>
                  <a:prstClr val="white"/>
                </a:solidFill>
                <a:latin typeface="Calibri"/>
              </a:rPr>
              <a:t>Vízmű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43" name="Oval 42"/>
          <p:cNvSpPr/>
          <p:nvPr/>
        </p:nvSpPr>
        <p:spPr>
          <a:xfrm>
            <a:off x="4887356" y="4836761"/>
            <a:ext cx="1196763" cy="11586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Calibri"/>
              </a:rPr>
              <a:t>VEZ5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8378772" y="5099986"/>
            <a:ext cx="304088" cy="260365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 rot="1881755">
            <a:off x="7054259" y="4411043"/>
            <a:ext cx="2940976" cy="1577525"/>
          </a:xfrm>
          <a:prstGeom prst="ellipse">
            <a:avLst/>
          </a:prstGeom>
          <a:noFill/>
          <a:ln w="28575" cmpd="sng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9" name="Straight Connector 58"/>
          <p:cNvCxnSpPr>
            <a:stCxn id="43" idx="2"/>
          </p:cNvCxnSpPr>
          <p:nvPr/>
        </p:nvCxnSpPr>
        <p:spPr>
          <a:xfrm flipH="1" flipV="1">
            <a:off x="3271972" y="5029307"/>
            <a:ext cx="1615384" cy="38678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059667" y="5067505"/>
            <a:ext cx="1311848" cy="381455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44152" y="4074375"/>
            <a:ext cx="420645" cy="330527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1" idx="2"/>
          </p:cNvCxnSpPr>
          <p:nvPr/>
        </p:nvCxnSpPr>
        <p:spPr>
          <a:xfrm flipH="1">
            <a:off x="4416798" y="3404364"/>
            <a:ext cx="419631" cy="146947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2"/>
          </p:cNvCxnSpPr>
          <p:nvPr/>
        </p:nvCxnSpPr>
        <p:spPr>
          <a:xfrm flipH="1" flipV="1">
            <a:off x="5982772" y="3398522"/>
            <a:ext cx="420139" cy="222813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71011" y="4061125"/>
            <a:ext cx="293328" cy="216969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E_ESCAIDE" id="{B8231E25-80D9-5448-AC43-7FBE7D1A89CD}" vid="{168D9E2F-84EA-B640-B4C0-A4315794611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3115</Words>
  <Application>Microsoft Office PowerPoint</Application>
  <PresentationFormat>Szélesvásznú</PresentationFormat>
  <Paragraphs>1189</Paragraphs>
  <Slides>54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60" baseType="lpstr">
      <vt:lpstr>Arial</vt:lpstr>
      <vt:lpstr>Calibri</vt:lpstr>
      <vt:lpstr>Garamond</vt:lpstr>
      <vt:lpstr>Mangal</vt:lpstr>
      <vt:lpstr>Times New Roman</vt:lpstr>
      <vt:lpstr>Office-téma</vt:lpstr>
      <vt:lpstr>5/2023 (I.12.) Kormányrendelet valamint 510/2023 (11.20.) Kormányrendelet laboratóriumi munkát érintő főbb változásai  Vizsgálati számok, vizsgálati kötelezettség, határértékek változása</vt:lpstr>
      <vt:lpstr>5/2023 (I.12.) Kormányrendelet</vt:lpstr>
      <vt:lpstr>5/2023 (I.12.) Kormányrendelet változása</vt:lpstr>
      <vt:lpstr>5/2023 (I.12.) Kormányrendelet változása</vt:lpstr>
      <vt:lpstr>Vizsgálati kötelezettség változása</vt:lpstr>
      <vt:lpstr>Ivóvízminőség-ellenőrzés elemei</vt:lpstr>
      <vt:lpstr>Vizsgálati ütemterv</vt:lpstr>
      <vt:lpstr>VEZ vs. VER</vt:lpstr>
      <vt:lpstr>VEZ vs. VER</vt:lpstr>
      <vt:lpstr>Vizsgálati mintaszám</vt:lpstr>
      <vt:lpstr>Vizsgálati mintaszám</vt:lpstr>
      <vt:lpstr>Vizsgálati mintaszám</vt:lpstr>
      <vt:lpstr>A csoport paraméterei</vt:lpstr>
      <vt:lpstr>Speciális feltételek esetén mérendő (egyébként egyáltalán nem)</vt:lpstr>
      <vt:lpstr>Kockázatértékelés alapján vizsgálandó (egyébként egyáltalán nem)</vt:lpstr>
      <vt:lpstr>Kockázatértékelés alapján A csoportos (egyébként B)</vt:lpstr>
      <vt:lpstr>Vizsgálati szám növelés</vt:lpstr>
      <vt:lpstr>Vizsgálati szám csökkentés</vt:lpstr>
      <vt:lpstr>Összességében</vt:lpstr>
      <vt:lpstr>További laboratóriumi vizsgálati feladat </vt:lpstr>
      <vt:lpstr>Új paraméterek</vt:lpstr>
      <vt:lpstr>Új paraméterek</vt:lpstr>
      <vt:lpstr>Új paraméterek</vt:lpstr>
      <vt:lpstr>NNGYK klorát felmérés</vt:lpstr>
      <vt:lpstr>Új paraméterek</vt:lpstr>
      <vt:lpstr>Új paraméterek</vt:lpstr>
      <vt:lpstr>Új paraméterek</vt:lpstr>
      <vt:lpstr>Új paraméterek</vt:lpstr>
      <vt:lpstr>Indikátor vízminőségi jellemzők</vt:lpstr>
      <vt:lpstr>Új határértékek</vt:lpstr>
      <vt:lpstr>Új parametrikus értékek</vt:lpstr>
      <vt:lpstr>Üzemeltetési monitoring változása</vt:lpstr>
      <vt:lpstr>PowerPoint-bemutató</vt:lpstr>
      <vt:lpstr>Új üzemeltetési paraméter Szomatikus colifágok</vt:lpstr>
      <vt:lpstr>Megfigyelési lista újonnan megjelenő és potenciális egészségkockázattal rendelkező paraméterek</vt:lpstr>
      <vt:lpstr>Megfigyelési lista - 2023</vt:lpstr>
      <vt:lpstr>Vízminta minősítés változása</vt:lpstr>
      <vt:lpstr>Ivóvízvizsgáló laboratóriumokra vonatkozó követelmények</vt:lpstr>
      <vt:lpstr>510/2023 (XI.20.) Kormányrendelet</vt:lpstr>
      <vt:lpstr>510/2023 (XI.20.) Kmr. hatály</vt:lpstr>
      <vt:lpstr>PowerPoint-bemutató</vt:lpstr>
      <vt:lpstr>PowerPoint-bemutató</vt:lpstr>
      <vt:lpstr>KÖZHASZNÁLATÚ FÜRDŐK CSOPORTOSÍTÁSA követelmények kockázat alapú  meghatározása</vt:lpstr>
      <vt:lpstr>PowerPoint-bemutató</vt:lpstr>
      <vt:lpstr>Vízminőség</vt:lpstr>
      <vt:lpstr>MIKROBIOLÓGIAI KÖVETELMÉNYEK</vt:lpstr>
      <vt:lpstr>FIZIKAI, KÉMIAI PARAMÉTEREK</vt:lpstr>
      <vt:lpstr>FIZIKAI, KÉMIAI PARAMÉTEREK</vt:lpstr>
      <vt:lpstr>FIZIKAI, KÉMIAI PARAMÉTEREK</vt:lpstr>
      <vt:lpstr>FIZIKAI, KÉMIAI PARAMÉTEREK</vt:lpstr>
      <vt:lpstr>FIZIKAI, KÉMIAI PARAMÉTEREK</vt:lpstr>
      <vt:lpstr>Vizsgálati módszerek</vt:lpstr>
      <vt:lpstr>Fürdővízvizsgáló laboratóriumokra vonatkozó követelmények</vt:lpstr>
      <vt:lpstr>Köszönöm a megtisztelő figyelmet!</vt:lpstr>
    </vt:vector>
  </TitlesOfParts>
  <Company>NNK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SURVEILLANCE</dc:title>
  <dc:creator>Izsák Bálint</dc:creator>
  <cp:lastModifiedBy>Bufa-Dőrr Zsuzsanna</cp:lastModifiedBy>
  <cp:revision>54</cp:revision>
  <dcterms:created xsi:type="dcterms:W3CDTF">2023-11-07T10:04:01Z</dcterms:created>
  <dcterms:modified xsi:type="dcterms:W3CDTF">2024-01-25T08:08:50Z</dcterms:modified>
</cp:coreProperties>
</file>